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95" r:id="rId1"/>
  </p:sldMasterIdLst>
  <p:notesMasterIdLst>
    <p:notesMasterId r:id="rId11"/>
  </p:notesMasterIdLst>
  <p:handoutMasterIdLst>
    <p:handoutMasterId r:id="rId12"/>
  </p:handoutMasterIdLst>
  <p:sldIdLst>
    <p:sldId id="272" r:id="rId2"/>
    <p:sldId id="266" r:id="rId3"/>
    <p:sldId id="265" r:id="rId4"/>
    <p:sldId id="268" r:id="rId5"/>
    <p:sldId id="270" r:id="rId6"/>
    <p:sldId id="258" r:id="rId7"/>
    <p:sldId id="275" r:id="rId8"/>
    <p:sldId id="271" r:id="rId9"/>
    <p:sldId id="260" r:id="rId10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6" y="9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5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>
              <a:latin typeface="Calibri" panose="020F0502020204030204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F9EE06E-AD0C-46B3-8E29-B649110716E8}" type="datetime1">
              <a:rPr lang="ru-RU" smtClean="0">
                <a:latin typeface="Calibri" panose="020F0502020204030204" pitchFamily="34" charset="0"/>
              </a:rPr>
              <a:t>26.12.2019</a:t>
            </a:fld>
            <a:endParaRPr lang="ru-RU">
              <a:latin typeface="Calibri" panose="020F050202020403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>
              <a:latin typeface="Calibri" panose="020F050202020403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ru-RU" smtClean="0">
                <a:latin typeface="Calibri" panose="020F0502020204030204" pitchFamily="34" charset="0"/>
              </a:rPr>
              <a:t>‹#›</a:t>
            </a:fld>
            <a:endParaRPr 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B6A0925-1A31-4B5D-AB1C-0FCEF2875108}" type="datetime1">
              <a:rPr lang="ru-RU" noProof="0" smtClean="0"/>
              <a:t>26.12.2019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FB667E1-E601-4AAF-B95C-B25720D70A60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>
              <a:latin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ru-RU" smtClean="0">
                <a:latin typeface="Calibri" panose="020F0502020204030204" pitchFamily="34" charset="0"/>
              </a:rPr>
              <a:t>1</a:t>
            </a:fld>
            <a:endParaRPr 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81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>
              <a:latin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ru-RU" smtClean="0">
                <a:latin typeface="Calibri" panose="020F0502020204030204" pitchFamily="34" charset="0"/>
              </a:rPr>
              <a:t>2</a:t>
            </a:fld>
            <a:endParaRPr 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363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>
              <a:latin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ru-RU" smtClean="0">
                <a:latin typeface="Calibri" panose="020F0502020204030204" pitchFamily="34" charset="0"/>
              </a:rPr>
              <a:t>3</a:t>
            </a:fld>
            <a:endParaRPr 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58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>
              <a:latin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ru-RU" smtClean="0">
                <a:latin typeface="Calibri" panose="020F0502020204030204" pitchFamily="34" charset="0"/>
              </a:rPr>
              <a:t>4</a:t>
            </a:fld>
            <a:endParaRPr 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927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>
              <a:latin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ru-RU" smtClean="0">
                <a:latin typeface="Calibri" panose="020F0502020204030204" pitchFamily="34" charset="0"/>
              </a:rPr>
              <a:t>5</a:t>
            </a:fld>
            <a:endParaRPr 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977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>
              <a:latin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ru-RU" smtClean="0">
                <a:latin typeface="Calibri" panose="020F0502020204030204" pitchFamily="34" charset="0"/>
              </a:rPr>
              <a:t>6</a:t>
            </a:fld>
            <a:endParaRPr 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966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>
              <a:latin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ru-RU" smtClean="0">
                <a:latin typeface="Calibri" panose="020F0502020204030204" pitchFamily="34" charset="0"/>
              </a:rPr>
              <a:t>8</a:t>
            </a:fld>
            <a:endParaRPr 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9069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>
              <a:latin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ru-RU" smtClean="0">
                <a:latin typeface="Calibri" panose="020F0502020204030204" pitchFamily="34" charset="0"/>
              </a:rPr>
              <a:t>9</a:t>
            </a:fld>
            <a:endParaRPr 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566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6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7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4"/>
            <a:ext cx="7766937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70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0D55E-5C79-4BE1-96A4-077E80CF4CBE}" type="datetime1">
              <a:rPr lang="ru-RU" noProof="0" smtClean="0"/>
              <a:t>26.12.2019</a:t>
            </a:fld>
            <a:endParaRPr lang="ru-RU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noProof="0" smtClean="0"/>
              <a:t>НИЖНИЙ КОЛОНТИТУЛ</a:t>
            </a:r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8217844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40" y="3632201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0D55E-5C79-4BE1-96A4-077E80CF4CBE}" type="datetime1">
              <a:rPr lang="ru-RU" noProof="0" smtClean="0"/>
              <a:t>26.12.2019</a:t>
            </a:fld>
            <a:endParaRPr lang="ru-RU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noProof="0" smtClean="0"/>
              <a:t>НИЖНИЙ КОЛОНТИТУЛ</a:t>
            </a:r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2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801448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0D55E-5C79-4BE1-96A4-077E80CF4CBE}" type="datetime1">
              <a:rPr lang="ru-RU" noProof="0" smtClean="0"/>
              <a:t>26.12.2019</a:t>
            </a:fld>
            <a:endParaRPr lang="ru-RU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noProof="0" smtClean="0"/>
              <a:t>НИЖНИЙ КОЛОНТИТУЛ</a:t>
            </a:r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3896896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4" y="4013201"/>
            <a:ext cx="859666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0D55E-5C79-4BE1-96A4-077E80CF4CBE}" type="datetime1">
              <a:rPr lang="ru-RU" noProof="0" smtClean="0"/>
              <a:t>26.12.2019</a:t>
            </a:fld>
            <a:endParaRPr lang="ru-RU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noProof="0" smtClean="0"/>
              <a:t>НИЖНИЙ КОЛОНТИТУЛ</a:t>
            </a:r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2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62701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4" y="4013201"/>
            <a:ext cx="859666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0D55E-5C79-4BE1-96A4-077E80CF4CBE}" type="datetime1">
              <a:rPr lang="ru-RU" noProof="0" smtClean="0"/>
              <a:t>26.12.2019</a:t>
            </a:fld>
            <a:endParaRPr lang="ru-RU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noProof="0" smtClean="0"/>
              <a:t>НИЖНИЙ КОЛОНТИТУЛ</a:t>
            </a:r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79003343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461E-CFEE-4E40-80E5-249E2E6BFF85}" type="datetime1">
              <a:rPr lang="ru-RU" noProof="0" smtClean="0"/>
              <a:t>26.12.2019</a:t>
            </a:fld>
            <a:endParaRPr lang="ru-RU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noProof="0" smtClean="0"/>
              <a:t>НИЖНИЙ КОЛОНТИТУЛ</a:t>
            </a:r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71160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600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49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4589D-C589-4B2C-A4DC-22759DC94CB0}" type="datetime1">
              <a:rPr lang="ru-RU" noProof="0" smtClean="0"/>
              <a:t>26.12.2019</a:t>
            </a:fld>
            <a:endParaRPr lang="ru-RU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noProof="0" smtClean="0"/>
              <a:t>НИЖНИЙ КОЛОНТИТУЛ</a:t>
            </a:r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339304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B4EA1-8E97-4C7C-AED0-3EEFCBBD0A9F}" type="datetime1">
              <a:rPr lang="ru-RU" noProof="0" smtClean="0"/>
              <a:t>26.12.2019</a:t>
            </a:fld>
            <a:endParaRPr lang="ru-RU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noProof="0" smtClean="0"/>
              <a:t>НИЖНИЙ КОЛОНТИТУЛ</a:t>
            </a:r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57476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8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A9D8-4542-4B9C-9518-CA9FDB2DEFC6}" type="datetime1">
              <a:rPr lang="ru-RU" noProof="0" smtClean="0"/>
              <a:t>26.12.2019</a:t>
            </a:fld>
            <a:endParaRPr lang="ru-RU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noProof="0" smtClean="0"/>
              <a:t>НИЖНИЙ КОЛОНТИТУЛ</a:t>
            </a:r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55616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184036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1" y="2160590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0D55E-5C79-4BE1-96A4-077E80CF4CBE}" type="datetime1">
              <a:rPr lang="ru-RU" noProof="0" smtClean="0"/>
              <a:t>26.12.2019</a:t>
            </a:fld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noProof="0" smtClean="0"/>
              <a:t>НИЖНИЙ КОЛОНТИТУЛ</a:t>
            </a:r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7520045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7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7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4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0310-F81D-4D3F-B61B-311A51504C4D}" type="datetime1">
              <a:rPr lang="ru-RU" noProof="0" smtClean="0"/>
              <a:t>26.12.2019</a:t>
            </a:fld>
            <a:endParaRPr lang="ru-RU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noProof="0" smtClean="0"/>
              <a:t>НИЖНИЙ КОЛОНТИТУЛ</a:t>
            </a:r>
            <a:endParaRPr lang="ru-RU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228549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BE2C1-904A-49C2-A558-48776DFB857B}" type="datetime1">
              <a:rPr lang="ru-RU" noProof="0" smtClean="0"/>
              <a:t>26.12.2019</a:t>
            </a:fld>
            <a:endParaRPr lang="ru-RU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noProof="0" smtClean="0"/>
              <a:t>НИЖНИЙ КОЛОНТИТУЛ</a:t>
            </a:r>
            <a:endParaRPr lang="ru-RU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47591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179A-F870-41A0-87B6-0B87A6736B2D}" type="datetime1">
              <a:rPr lang="ru-RU" noProof="0" smtClean="0"/>
              <a:t>26.12.2019</a:t>
            </a:fld>
            <a:endParaRPr lang="ru-RU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noProof="0" smtClean="0"/>
              <a:t>НИЖНИЙ КОЛОНТИТУЛ</a:t>
            </a:r>
            <a:endParaRPr lang="ru-RU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50033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3" y="514925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3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9" indent="0">
              <a:buNone/>
              <a:defRPr sz="1400"/>
            </a:lvl2pPr>
            <a:lvl3pPr marL="914137" indent="0">
              <a:buNone/>
              <a:defRPr sz="1200"/>
            </a:lvl3pPr>
            <a:lvl4pPr marL="1371206" indent="0">
              <a:buNone/>
              <a:defRPr sz="1000"/>
            </a:lvl4pPr>
            <a:lvl5pPr marL="1828274" indent="0">
              <a:buNone/>
              <a:defRPr sz="1000"/>
            </a:lvl5pPr>
            <a:lvl6pPr marL="2285342" indent="0">
              <a:buNone/>
              <a:defRPr sz="1000"/>
            </a:lvl6pPr>
            <a:lvl7pPr marL="2742411" indent="0">
              <a:buNone/>
              <a:defRPr sz="1000"/>
            </a:lvl7pPr>
            <a:lvl8pPr marL="3199480" indent="0">
              <a:buNone/>
              <a:defRPr sz="1000"/>
            </a:lvl8pPr>
            <a:lvl9pPr marL="36565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4D84-191C-4F77-8EDF-1F39E169B83A}" type="datetime1">
              <a:rPr lang="ru-RU" noProof="0" smtClean="0"/>
              <a:t>26.12.2019</a:t>
            </a:fld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noProof="0" smtClean="0"/>
              <a:t>НИЖНИЙ КОЛОНТИТУЛ</a:t>
            </a:r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12775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6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6" indent="0">
              <a:buNone/>
              <a:defRPr sz="1600"/>
            </a:lvl2pPr>
            <a:lvl3pPr marL="914411" indent="0">
              <a:buNone/>
              <a:defRPr sz="1600"/>
            </a:lvl3pPr>
            <a:lvl4pPr marL="1371617" indent="0">
              <a:buNone/>
              <a:defRPr sz="1600"/>
            </a:lvl4pPr>
            <a:lvl5pPr marL="1828823" indent="0">
              <a:buNone/>
              <a:defRPr sz="1600"/>
            </a:lvl5pPr>
            <a:lvl6pPr marL="2286029" indent="0">
              <a:buNone/>
              <a:defRPr sz="1600"/>
            </a:lvl6pPr>
            <a:lvl7pPr marL="2743234" indent="0">
              <a:buNone/>
              <a:defRPr sz="1600"/>
            </a:lvl7pPr>
            <a:lvl8pPr marL="3200440" indent="0">
              <a:buNone/>
              <a:defRPr sz="1600"/>
            </a:lvl8pPr>
            <a:lvl9pPr marL="3657646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6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6" indent="0">
              <a:buNone/>
              <a:defRPr sz="1200"/>
            </a:lvl2pPr>
            <a:lvl3pPr marL="914411" indent="0">
              <a:buNone/>
              <a:defRPr sz="1000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noProof="0" smtClean="0"/>
              <a:t>НИЖНИЙ КОЛОНТИТУЛ</a:t>
            </a:r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BB-1E47-4B42-AED0-4A2CC4B49D93}" type="datetime1">
              <a:rPr lang="ru-RU" noProof="0" smtClean="0"/>
              <a:t>26.12.2019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7911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6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90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2" y="6041363"/>
            <a:ext cx="911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0D55E-5C79-4BE1-96A4-077E80CF4CBE}" type="datetime1">
              <a:rPr lang="ru-RU" noProof="0" smtClean="0"/>
              <a:t>26.12.2019</a:t>
            </a:fld>
            <a:endParaRPr lang="ru-RU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3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noProof="0" smtClean="0"/>
              <a:t>НИЖНИЙ КОЛОНТИТУЛ</a:t>
            </a:r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3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A8D9AD5-F248-4919-864A-CFD76CC027D6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00781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6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5" indent="-342905" algn="l" defTabSz="45720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131" y="1996192"/>
            <a:ext cx="9983585" cy="1173709"/>
          </a:xfrm>
        </p:spPr>
        <p:txBody>
          <a:bodyPr rtlCol="0"/>
          <a:lstStyle/>
          <a:p>
            <a:r>
              <a:rPr lang="uk-UA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«Культурна столиця України»</a:t>
            </a:r>
            <a:endParaRPr lang="ru-RU" sz="6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955280" y="3789630"/>
            <a:ext cx="2765036" cy="2178907"/>
          </a:xfrm>
        </p:spPr>
        <p:txBody>
          <a:bodyPr rtlCol="0">
            <a:noAutofit/>
          </a:bodyPr>
          <a:lstStyle/>
          <a:p>
            <a:pPr algn="l" rtl="0"/>
            <a:r>
              <a:rPr lang="uk-UA" sz="3600" dirty="0">
                <a:solidFill>
                  <a:schemeClr val="tx1"/>
                </a:solidFill>
                <a:latin typeface="Calibri" panose="020F0502020204030204" pitchFamily="34" charset="0"/>
              </a:rPr>
              <a:t>Програма </a:t>
            </a:r>
          </a:p>
          <a:p>
            <a:pPr algn="l" rtl="0"/>
            <a:r>
              <a:rPr lang="uk-UA" sz="3600" dirty="0">
                <a:solidFill>
                  <a:schemeClr val="tx1"/>
                </a:solidFill>
                <a:latin typeface="Calibri" panose="020F0502020204030204" pitchFamily="34" charset="0"/>
              </a:rPr>
              <a:t>Українського </a:t>
            </a:r>
          </a:p>
          <a:p>
            <a:pPr algn="l" rtl="0"/>
            <a:r>
              <a:rPr lang="uk-UA" sz="3600" dirty="0">
                <a:solidFill>
                  <a:schemeClr val="tx1"/>
                </a:solidFill>
                <a:latin typeface="Calibri" panose="020F0502020204030204" pitchFamily="34" charset="0"/>
              </a:rPr>
              <a:t>Культурного </a:t>
            </a:r>
          </a:p>
          <a:p>
            <a:pPr algn="l" rtl="0"/>
            <a:r>
              <a:rPr lang="uk-UA" sz="3600" dirty="0">
                <a:solidFill>
                  <a:schemeClr val="tx1"/>
                </a:solidFill>
                <a:latin typeface="Calibri" panose="020F0502020204030204" pitchFamily="34" charset="0"/>
              </a:rPr>
              <a:t>Фонду</a:t>
            </a:r>
            <a:endParaRPr lang="ru-RU" sz="3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54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9752" y="1230781"/>
            <a:ext cx="5632803" cy="1451212"/>
          </a:xfrm>
        </p:spPr>
        <p:txBody>
          <a:bodyPr rtlCol="0">
            <a:normAutofit/>
          </a:bodyPr>
          <a:lstStyle/>
          <a:p>
            <a:pPr algn="ctr"/>
            <a:r>
              <a:rPr lang="ru-RU" sz="32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Організатор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Програми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32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1060" y="2961563"/>
            <a:ext cx="9422011" cy="178785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4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Український</a:t>
            </a: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Культурний</a:t>
            </a: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Фонд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sz="30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грантова</a:t>
            </a:r>
            <a:r>
              <a:rPr lang="ru-RU" sz="3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структура при </a:t>
            </a:r>
            <a:r>
              <a:rPr lang="ru-RU" sz="30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Міністерстві</a:t>
            </a:r>
            <a:r>
              <a:rPr lang="ru-RU" sz="3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культури</a:t>
            </a:r>
            <a:r>
              <a:rPr lang="ru-RU" sz="3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молоді</a:t>
            </a:r>
            <a:r>
              <a:rPr lang="ru-RU" sz="3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і спорту </a:t>
            </a:r>
            <a:r>
              <a:rPr lang="ru-RU" sz="30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України</a:t>
            </a:r>
            <a:r>
              <a:rPr lang="ru-RU" sz="3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022" y="785019"/>
            <a:ext cx="2261493" cy="1730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61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66404" y="959231"/>
            <a:ext cx="9589020" cy="3403600"/>
          </a:xfrm>
        </p:spPr>
        <p:txBody>
          <a:bodyPr rtlCol="0">
            <a:normAutofit/>
          </a:bodyPr>
          <a:lstStyle/>
          <a:p>
            <a:pPr algn="just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Велика культурна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столиця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України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-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це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почесний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статус,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який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може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бути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присвоєно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територіальній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громаді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з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населенням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понад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100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тисяч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жителів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зі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здатністю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реалізувати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річну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програму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культурно-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мистецьких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проектів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(портфель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ініціатив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).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47804" y="4518168"/>
            <a:ext cx="7675095" cy="1570962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Бюджет гранту -  25 млн. гривен</a:t>
            </a:r>
            <a:endParaRPr lang="en-US" sz="36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5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903" y="498909"/>
            <a:ext cx="9503896" cy="1320800"/>
          </a:xfrm>
        </p:spPr>
        <p:txBody>
          <a:bodyPr rtlCol="0">
            <a:normAutofit/>
          </a:bodyPr>
          <a:lstStyle/>
          <a:p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Які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цілі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переслідують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організатори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Програми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6672" y="1196400"/>
            <a:ext cx="9413663" cy="1556595"/>
          </a:xfrm>
        </p:spPr>
        <p:txBody>
          <a:bodyPr rtlCol="0">
            <a:normAutofit/>
          </a:bodyPr>
          <a:lstStyle/>
          <a:p>
            <a:pPr lvl="1"/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Стимулювання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почуття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приналежності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членів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однієї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громади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до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їх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загального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культурного простору;</a:t>
            </a:r>
          </a:p>
          <a:p>
            <a:pPr lvl="1"/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Розвиток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культурного туризму в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Україні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541725" y="2977227"/>
            <a:ext cx="978544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Очікувані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довгострокові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результати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від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реалізації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Програми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1"/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Налагодження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постійного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партнерства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між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органами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місцевого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самоврядування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та членами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громади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розвитку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культурно-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мистецької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сфери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lvl="1"/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Забезпечення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участі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українських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міст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у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програмі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«Культурна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столиця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Європи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»;</a:t>
            </a:r>
          </a:p>
          <a:p>
            <a:pPr lvl="1"/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Креативне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підприємництво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- в топ 5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джерел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прибутку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територіальної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громади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32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12322" y="548417"/>
            <a:ext cx="9428958" cy="52774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Відповідно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до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вимог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Фонду, </a:t>
            </a:r>
            <a:r>
              <a:rPr lang="ru-UA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UA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співфінансування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для </a:t>
            </a:r>
            <a:r>
              <a:rPr lang="ru-UA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проектів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UA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програми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Культурні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столиці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України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 є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обов'язковим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UA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UA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і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має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становити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30% проекту (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або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більше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r>
              <a:rPr lang="ru-UA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UA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UA" sz="36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UA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означає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що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сума гранту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від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Фонду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може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становити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лише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70% бюджету проекту </a:t>
            </a:r>
            <a:r>
              <a:rPr lang="ru-UA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або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менше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Тобто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разі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Дніпра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не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менше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UA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ніж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UA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UA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10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млн.гривень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UA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має</a:t>
            </a:r>
            <a:r>
              <a:rPr lang="ru-UA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бути </a:t>
            </a:r>
            <a:r>
              <a:rPr lang="ru-UA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забезпечено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співфінансування</a:t>
            </a:r>
            <a:r>
              <a:rPr lang="ru-RU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76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6615" y="300578"/>
            <a:ext cx="9189998" cy="127846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Заявка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складається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з пакету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документів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до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якого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входять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28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756615" y="1906871"/>
            <a:ext cx="9426476" cy="5526437"/>
          </a:xfrm>
        </p:spPr>
        <p:txBody>
          <a:bodyPr>
            <a:normAutofit/>
          </a:bodyPr>
          <a:lstStyle/>
          <a:p>
            <a:pPr lvl="1"/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Проектна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заявка (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подається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електронному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вигляді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  <a:endParaRPr lang="ru-UA" sz="28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Кошторис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ru-UA" sz="28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Робочий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план і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терміни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реалізації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проекту;</a:t>
            </a:r>
          </a:p>
          <a:p>
            <a:pPr lvl="1"/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CV-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міста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Портфель ініціатив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ru-RU" sz="28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13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54" y="199696"/>
            <a:ext cx="11340663" cy="651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16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4082" y="163773"/>
            <a:ext cx="6823881" cy="655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66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674" y="641445"/>
            <a:ext cx="8543056" cy="59588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Sheer Green">
      <a:dk1>
        <a:srgbClr val="404040"/>
      </a:dk1>
      <a:lt1>
        <a:sysClr val="window" lastClr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Sheer Green">
      <a:dk1>
        <a:srgbClr val="404040"/>
      </a:dk1>
      <a:lt1>
        <a:sysClr val="window" lastClr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168</Words>
  <Application>Microsoft Office PowerPoint</Application>
  <PresentationFormat>Широкоэкранный</PresentationFormat>
  <Paragraphs>31</Paragraphs>
  <Slides>9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Аспект</vt:lpstr>
      <vt:lpstr>«Культурна столиця України»</vt:lpstr>
      <vt:lpstr>Організатор Програми: </vt:lpstr>
      <vt:lpstr>Велика культурна столиця України  -  це почесний статус, який може бути присвоєно територіальній громаді з населенням понад 100 тисяч жителів зі здатністю реалізувати річну програму культурно-мистецьких проектів (портфель ініціатив).</vt:lpstr>
      <vt:lpstr>Які цілі переслідують організатори Програми:</vt:lpstr>
      <vt:lpstr>Презентация PowerPoint</vt:lpstr>
      <vt:lpstr>Заявка складається з пакету документів, до якого входять: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2018-12-07T06:00:35Z</dcterms:created>
  <dcterms:modified xsi:type="dcterms:W3CDTF">2019-12-26T11:36:58Z</dcterms:modified>
</cp:coreProperties>
</file>