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100888" cy="102330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447" autoAdjust="0"/>
  </p:normalViewPr>
  <p:slideViewPr>
    <p:cSldViewPr>
      <p:cViewPr varScale="1">
        <p:scale>
          <a:sx n="88" d="100"/>
          <a:sy n="88" d="100"/>
        </p:scale>
        <p:origin x="184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15C0D6C-97C9-43D3-877A-528FE6A48232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1662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70851B3-62BF-44B2-A4C6-37B9D41359B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48386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356583-6602-47AC-8C6E-87F50A9AC81E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61303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B8DE2-955B-45E3-834E-DEF5A96E75A3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C0384-6486-487C-8A7F-A6B49551C9D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499F6-3FCA-4632-BC6D-06C54C7D23CB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D2102-49CC-4486-BF76-50E85282580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77F7B-A1C9-4D6D-AB6C-9B420D8901AF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53DC7-C415-41D0-8691-A6EA22933B7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27D20-9A1E-4874-BEB5-F213AFAE9774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1BDC4-1583-444C-B68B-A8A2A3FDCEC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0EAEB-8576-4E5C-A4EC-A4D4E78BEA4B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576E0-03F7-4DBD-9070-BDCA85E1DBE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88A8A-044C-4321-8A29-E62916DB49AF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5610C-E52E-44AB-8163-F4479431ECF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C46D1-4C90-47D4-851C-A4D141927860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0990D-B233-4773-9F94-FFB96DA146E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0C70D-DCA5-460A-A943-D3623B8BA179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B1BCA-1D7B-4155-8729-9ED29D60372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FEEA9-DC3A-4D1C-B3B6-0D04CBE3146B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C27D0-51D3-4A4B-862B-980B53BC774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C5129-5254-4AD8-B068-26FF333C2C8E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DF85A-4783-4516-93AE-50DC4BE9378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E8F7E-147B-4D44-B6F0-AF71A893C74E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77986-82B5-4EA7-92CF-4BDC31B56E9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8651C0-806B-4A48-BFC4-79D8DFA4B4ED}" type="datetimeFigureOut">
              <a:rPr lang="ru-RU"/>
              <a:pPr>
                <a:defRPr/>
              </a:pPr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2D11823-C5E1-42BC-B3A6-AD887BA4899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2987077" y="674249"/>
            <a:ext cx="2292350" cy="4735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1050" b="1" dirty="0"/>
              <a:t>Начальник управління</a:t>
            </a:r>
            <a:endParaRPr lang="ru-RU" sz="1050" b="1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7170318" y="2098109"/>
            <a:ext cx="1584325" cy="535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фінансово-економічної діяльності </a:t>
            </a:r>
            <a:endParaRPr lang="ru-RU" sz="900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7324798" y="143087"/>
            <a:ext cx="1504950" cy="5572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1000" dirty="0"/>
              <a:t>Відділ правової                      та кадрової роботи</a:t>
            </a:r>
            <a:endParaRPr lang="ru-RU" sz="1000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124783" y="1492461"/>
            <a:ext cx="2160588" cy="4445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1000" b="1" dirty="0"/>
              <a:t>Заступник начальника управління по Центральному району</a:t>
            </a:r>
            <a:endParaRPr lang="ru-RU" sz="1000" b="1" dirty="0"/>
          </a:p>
        </p:txBody>
      </p:sp>
      <p:sp>
        <p:nvSpPr>
          <p:cNvPr id="145" name="Прямоугольник 144"/>
          <p:cNvSpPr/>
          <p:nvPr/>
        </p:nvSpPr>
        <p:spPr>
          <a:xfrm>
            <a:off x="2481581" y="1477969"/>
            <a:ext cx="2107835" cy="47415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1000" b="1" dirty="0"/>
              <a:t>Заступник начальника управління по Соборному району</a:t>
            </a:r>
            <a:endParaRPr lang="ru-RU" sz="1000" b="1" dirty="0"/>
          </a:p>
        </p:txBody>
      </p:sp>
      <p:sp>
        <p:nvSpPr>
          <p:cNvPr id="146" name="Прямоугольник 145"/>
          <p:cNvSpPr/>
          <p:nvPr/>
        </p:nvSpPr>
        <p:spPr>
          <a:xfrm>
            <a:off x="4815301" y="1484700"/>
            <a:ext cx="2071688" cy="444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1000" b="1" dirty="0"/>
              <a:t>Заступник начальника управління по Шевченківському району</a:t>
            </a:r>
            <a:endParaRPr lang="ru-RU" sz="1000" b="1" dirty="0"/>
          </a:p>
        </p:txBody>
      </p:sp>
      <p:sp>
        <p:nvSpPr>
          <p:cNvPr id="147" name="Прямоугольник 146"/>
          <p:cNvSpPr/>
          <p:nvPr/>
        </p:nvSpPr>
        <p:spPr>
          <a:xfrm>
            <a:off x="7088163" y="1475097"/>
            <a:ext cx="1819300" cy="4494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1000" b="1" dirty="0"/>
              <a:t>Заступник начальника управління</a:t>
            </a:r>
            <a:endParaRPr lang="ru-RU" sz="1000" b="1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7365417" y="5272066"/>
            <a:ext cx="1385476" cy="5292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 smtClean="0"/>
              <a:t>Відділ </a:t>
            </a:r>
            <a:r>
              <a:rPr lang="uk-UA" sz="900" dirty="0"/>
              <a:t>автоматизації та обробки інформації</a:t>
            </a:r>
            <a:endParaRPr lang="ru-RU" sz="900" dirty="0"/>
          </a:p>
        </p:txBody>
      </p:sp>
      <p:cxnSp>
        <p:nvCxnSpPr>
          <p:cNvPr id="118" name="Прямая со стрелкой 117"/>
          <p:cNvCxnSpPr>
            <a:stCxn id="55" idx="2"/>
            <a:endCxn id="102" idx="0"/>
          </p:cNvCxnSpPr>
          <p:nvPr/>
        </p:nvCxnSpPr>
        <p:spPr>
          <a:xfrm flipH="1">
            <a:off x="1205077" y="1147757"/>
            <a:ext cx="2928175" cy="3447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 стрелкой 119"/>
          <p:cNvCxnSpPr>
            <a:stCxn id="55" idx="2"/>
            <a:endCxn id="145" idx="0"/>
          </p:cNvCxnSpPr>
          <p:nvPr/>
        </p:nvCxnSpPr>
        <p:spPr>
          <a:xfrm flipH="1">
            <a:off x="3535499" y="1147757"/>
            <a:ext cx="597753" cy="3302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>
            <a:stCxn id="55" idx="2"/>
            <a:endCxn id="146" idx="0"/>
          </p:cNvCxnSpPr>
          <p:nvPr/>
        </p:nvCxnSpPr>
        <p:spPr>
          <a:xfrm>
            <a:off x="4133252" y="1147757"/>
            <a:ext cx="1717893" cy="3369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 стрелкой 125"/>
          <p:cNvCxnSpPr>
            <a:stCxn id="55" idx="2"/>
          </p:cNvCxnSpPr>
          <p:nvPr/>
        </p:nvCxnSpPr>
        <p:spPr>
          <a:xfrm>
            <a:off x="4133252" y="1147757"/>
            <a:ext cx="3589330" cy="3019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Прямоугольник 147"/>
          <p:cNvSpPr/>
          <p:nvPr/>
        </p:nvSpPr>
        <p:spPr>
          <a:xfrm>
            <a:off x="7150693" y="4515954"/>
            <a:ext cx="1600200" cy="5655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виплати усіх видів соціальної допомоги та компенсацій </a:t>
            </a:r>
            <a:endParaRPr lang="ru-RU" sz="1000" dirty="0"/>
          </a:p>
        </p:txBody>
      </p:sp>
      <p:cxnSp>
        <p:nvCxnSpPr>
          <p:cNvPr id="150" name="Прямая соединительная линия 149"/>
          <p:cNvCxnSpPr>
            <a:stCxn id="147" idx="1"/>
            <a:endCxn id="146" idx="3"/>
          </p:cNvCxnSpPr>
          <p:nvPr/>
        </p:nvCxnSpPr>
        <p:spPr>
          <a:xfrm flipH="1">
            <a:off x="6886989" y="1699846"/>
            <a:ext cx="201174" cy="69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 flipH="1">
            <a:off x="8926286" y="1940237"/>
            <a:ext cx="3402" cy="3607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>
            <a:endCxn id="148" idx="3"/>
          </p:cNvCxnSpPr>
          <p:nvPr/>
        </p:nvCxnSpPr>
        <p:spPr>
          <a:xfrm flipH="1">
            <a:off x="8750893" y="4793039"/>
            <a:ext cx="174293" cy="56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>
            <a:endCxn id="57" idx="3"/>
          </p:cNvCxnSpPr>
          <p:nvPr/>
        </p:nvCxnSpPr>
        <p:spPr>
          <a:xfrm flipH="1">
            <a:off x="8754643" y="2365774"/>
            <a:ext cx="17748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 flipH="1">
            <a:off x="120166" y="1928813"/>
            <a:ext cx="5248" cy="32016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Прямоугольник 255"/>
          <p:cNvSpPr/>
          <p:nvPr/>
        </p:nvSpPr>
        <p:spPr>
          <a:xfrm>
            <a:off x="2620875" y="2084555"/>
            <a:ext cx="1934936" cy="42915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прийому громадян з питань надання усіх видів соціальної допомоги та </a:t>
            </a:r>
            <a:r>
              <a:rPr lang="uk-UA" sz="900" dirty="0" smtClean="0"/>
              <a:t>компенсацій</a:t>
            </a:r>
            <a:endParaRPr lang="ru-RU" sz="900" dirty="0"/>
          </a:p>
        </p:txBody>
      </p:sp>
      <p:sp>
        <p:nvSpPr>
          <p:cNvPr id="258" name="Прямоугольник 257"/>
          <p:cNvSpPr/>
          <p:nvPr/>
        </p:nvSpPr>
        <p:spPr>
          <a:xfrm>
            <a:off x="4913836" y="2053102"/>
            <a:ext cx="1965768" cy="42350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прийому громадян  з питань надання усіх видів соціальної допомоги та </a:t>
            </a:r>
            <a:r>
              <a:rPr lang="uk-UA" sz="900" dirty="0" smtClean="0"/>
              <a:t>компенсацій</a:t>
            </a:r>
            <a:endParaRPr lang="ru-RU" sz="9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2619056" y="2624875"/>
            <a:ext cx="1935683" cy="411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прийняття рішень                         з призначення усіх видів соціальної допомоги та </a:t>
            </a:r>
            <a:r>
              <a:rPr lang="uk-UA" sz="900" dirty="0" smtClean="0"/>
              <a:t>компенсацій</a:t>
            </a:r>
            <a:endParaRPr lang="ru-RU" sz="9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4910574" y="2613779"/>
            <a:ext cx="1953370" cy="42407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900" dirty="0" smtClean="0"/>
          </a:p>
          <a:p>
            <a:pPr algn="ctr" eaLnBrk="1" hangingPunct="1">
              <a:defRPr/>
            </a:pPr>
            <a:r>
              <a:rPr lang="uk-UA" sz="900" dirty="0"/>
              <a:t>Відділ прийняття рішень                         з призначення  усіх видів соціальної допомоги та компенсацій</a:t>
            </a:r>
            <a:endParaRPr lang="ru-RU" sz="900" dirty="0"/>
          </a:p>
          <a:p>
            <a:pPr algn="ctr" eaLnBrk="1" hangingPunct="1">
              <a:defRPr/>
            </a:pPr>
            <a:endParaRPr lang="ru-RU" sz="9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2618113" y="4304147"/>
            <a:ext cx="1938124" cy="4554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реалізації державних програм та надання адресних </a:t>
            </a:r>
            <a:r>
              <a:rPr lang="uk-UA" sz="900" dirty="0" smtClean="0"/>
              <a:t>допомог</a:t>
            </a:r>
            <a:endParaRPr lang="ru-RU" sz="9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900061" y="4314592"/>
            <a:ext cx="1963883" cy="4656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реалізації державних програм та надання адресних </a:t>
            </a:r>
            <a:r>
              <a:rPr lang="uk-UA" sz="900" dirty="0" smtClean="0"/>
              <a:t>допомог</a:t>
            </a:r>
            <a:endParaRPr lang="ru-RU" sz="9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2623545" y="3840065"/>
            <a:ext cx="1940027" cy="34965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ветеранської політики та соціальних </a:t>
            </a:r>
            <a:r>
              <a:rPr lang="uk-UA" sz="900" dirty="0" smtClean="0"/>
              <a:t>гарантій</a:t>
            </a:r>
            <a:endParaRPr lang="ru-RU" sz="9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4900061" y="3844801"/>
            <a:ext cx="1950957" cy="3449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ветеранської політики та соціальних гарантій</a:t>
            </a:r>
            <a:endParaRPr lang="ru-RU" sz="9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620850" y="3167116"/>
            <a:ext cx="1933889" cy="555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перевірки правильності призначення, перерахунку та виплати  усіх видів соціальної допомоги, компенсацій та пенсій</a:t>
            </a:r>
            <a:endParaRPr lang="ru-RU" sz="9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629395" y="4882481"/>
            <a:ext cx="1926842" cy="483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аналітичної роботи з питань надання  усіх видів соціальної допомоги та компенсацій</a:t>
            </a:r>
            <a:endParaRPr lang="ru-RU" sz="900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7115386" y="2949595"/>
            <a:ext cx="821531" cy="1428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900" dirty="0"/>
              <a:t>Сектор </a:t>
            </a:r>
            <a:r>
              <a:rPr lang="uk-UA" sz="900" dirty="0" smtClean="0"/>
              <a:t>оперативної і поточної фінансово – економічної роботи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902444" y="3156385"/>
            <a:ext cx="1961500" cy="571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перевірки правильності призначення, перерахунку та виплати  усіх видів соціальної допомоги, компенсацій та пенсій</a:t>
            </a:r>
            <a:endParaRPr lang="ru-RU" sz="900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4892881" y="4895287"/>
            <a:ext cx="1971063" cy="4703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аналітичної роботи з питань надання  усіх видів соціальної допомоги та  </a:t>
            </a:r>
            <a:r>
              <a:rPr lang="uk-UA" sz="900" dirty="0" smtClean="0"/>
              <a:t>компенсацій</a:t>
            </a:r>
            <a:endParaRPr lang="ru-RU" sz="900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7991796" y="2933982"/>
            <a:ext cx="832723" cy="1428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900" dirty="0"/>
              <a:t>Сектор </a:t>
            </a:r>
            <a:r>
              <a:rPr lang="uk-UA" sz="900" dirty="0" smtClean="0"/>
              <a:t>закупівель та договірної роботи</a:t>
            </a:r>
            <a:endParaRPr lang="ru-RU" sz="900" dirty="0"/>
          </a:p>
        </p:txBody>
      </p:sp>
      <p:cxnSp>
        <p:nvCxnSpPr>
          <p:cNvPr id="3" name="Прямая соединительная линия 2"/>
          <p:cNvCxnSpPr>
            <a:stCxn id="102" idx="3"/>
            <a:endCxn id="145" idx="1"/>
          </p:cNvCxnSpPr>
          <p:nvPr/>
        </p:nvCxnSpPr>
        <p:spPr>
          <a:xfrm>
            <a:off x="2285371" y="1714711"/>
            <a:ext cx="196210" cy="3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379389" y="1714500"/>
            <a:ext cx="43197" cy="34159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2396734" y="2280598"/>
            <a:ext cx="239712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385685" y="3419946"/>
            <a:ext cx="239986" cy="10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98" idx="1"/>
          </p:cNvCxnSpPr>
          <p:nvPr/>
        </p:nvCxnSpPr>
        <p:spPr>
          <a:xfrm>
            <a:off x="129806" y="2842849"/>
            <a:ext cx="230899" cy="10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404116" y="4537263"/>
            <a:ext cx="231918" cy="7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00" idx="1"/>
          </p:cNvCxnSpPr>
          <p:nvPr/>
        </p:nvCxnSpPr>
        <p:spPr>
          <a:xfrm flipV="1">
            <a:off x="125414" y="4008617"/>
            <a:ext cx="213188" cy="16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145" idx="3"/>
            <a:endCxn id="146" idx="1"/>
          </p:cNvCxnSpPr>
          <p:nvPr/>
        </p:nvCxnSpPr>
        <p:spPr>
          <a:xfrm flipV="1">
            <a:off x="4589416" y="1706757"/>
            <a:ext cx="225885" cy="82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691979" y="1696528"/>
            <a:ext cx="8150" cy="34705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56" idx="1"/>
          </p:cNvCxnSpPr>
          <p:nvPr/>
        </p:nvCxnSpPr>
        <p:spPr>
          <a:xfrm>
            <a:off x="2377301" y="2830405"/>
            <a:ext cx="24175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71" idx="1"/>
          </p:cNvCxnSpPr>
          <p:nvPr/>
        </p:nvCxnSpPr>
        <p:spPr>
          <a:xfrm flipV="1">
            <a:off x="4692227" y="3442073"/>
            <a:ext cx="210217" cy="14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2408012" y="4025216"/>
            <a:ext cx="224675" cy="1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4695528" y="4508631"/>
            <a:ext cx="204534" cy="44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endCxn id="66" idx="1"/>
          </p:cNvCxnSpPr>
          <p:nvPr/>
        </p:nvCxnSpPr>
        <p:spPr>
          <a:xfrm flipV="1">
            <a:off x="2418932" y="5124084"/>
            <a:ext cx="210463" cy="64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Прямая соединительная линия 261"/>
          <p:cNvCxnSpPr/>
          <p:nvPr/>
        </p:nvCxnSpPr>
        <p:spPr>
          <a:xfrm flipH="1">
            <a:off x="6987576" y="1714500"/>
            <a:ext cx="6569" cy="4148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Прямая со стрелкой 266"/>
          <p:cNvCxnSpPr>
            <a:endCxn id="103" idx="3"/>
          </p:cNvCxnSpPr>
          <p:nvPr/>
        </p:nvCxnSpPr>
        <p:spPr>
          <a:xfrm flipH="1">
            <a:off x="8750893" y="5523096"/>
            <a:ext cx="181235" cy="135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Прямая со стрелкой 270"/>
          <p:cNvCxnSpPr/>
          <p:nvPr/>
        </p:nvCxnSpPr>
        <p:spPr>
          <a:xfrm>
            <a:off x="4698511" y="2766104"/>
            <a:ext cx="21639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Прямая со стрелкой 275"/>
          <p:cNvCxnSpPr/>
          <p:nvPr/>
        </p:nvCxnSpPr>
        <p:spPr>
          <a:xfrm flipH="1">
            <a:off x="6994145" y="2384622"/>
            <a:ext cx="165326" cy="2746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endCxn id="107" idx="2"/>
          </p:cNvCxnSpPr>
          <p:nvPr/>
        </p:nvCxnSpPr>
        <p:spPr>
          <a:xfrm flipH="1">
            <a:off x="1391307" y="5859055"/>
            <a:ext cx="5873335" cy="310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264641" y="5104673"/>
            <a:ext cx="4644" cy="7676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endCxn id="104" idx="1"/>
          </p:cNvCxnSpPr>
          <p:nvPr/>
        </p:nvCxnSpPr>
        <p:spPr>
          <a:xfrm>
            <a:off x="130257" y="5124085"/>
            <a:ext cx="230310" cy="145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Прямая со стрелкой 265"/>
          <p:cNvCxnSpPr/>
          <p:nvPr/>
        </p:nvCxnSpPr>
        <p:spPr>
          <a:xfrm>
            <a:off x="2232393" y="496212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Прямая со стрелкой 268"/>
          <p:cNvCxnSpPr>
            <a:endCxn id="99" idx="1"/>
          </p:cNvCxnSpPr>
          <p:nvPr/>
        </p:nvCxnSpPr>
        <p:spPr>
          <a:xfrm flipV="1">
            <a:off x="107883" y="4545048"/>
            <a:ext cx="238724" cy="93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20166" y="3419946"/>
            <a:ext cx="2065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Прямоугольник 126"/>
          <p:cNvSpPr/>
          <p:nvPr/>
        </p:nvSpPr>
        <p:spPr>
          <a:xfrm>
            <a:off x="7472363" y="6056313"/>
            <a:ext cx="1435100" cy="390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1100" dirty="0"/>
          </a:p>
          <a:p>
            <a:pPr algn="ctr" eaLnBrk="1" hangingPunct="1"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86063" y="158750"/>
            <a:ext cx="3355975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Центральне управління соціального захисту населення Дніпровської міської ради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7324380" y="805434"/>
            <a:ext cx="1500139" cy="5574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1000" dirty="0"/>
              <a:t>Загальний відділ</a:t>
            </a:r>
            <a:endParaRPr lang="ru-RU" sz="1000" dirty="0"/>
          </a:p>
        </p:txBody>
      </p:sp>
      <p:cxnSp>
        <p:nvCxnSpPr>
          <p:cNvPr id="114" name="Прямая со стрелкой 113"/>
          <p:cNvCxnSpPr>
            <a:stCxn id="55" idx="3"/>
            <a:endCxn id="89" idx="1"/>
          </p:cNvCxnSpPr>
          <p:nvPr/>
        </p:nvCxnSpPr>
        <p:spPr>
          <a:xfrm flipV="1">
            <a:off x="5279427" y="421694"/>
            <a:ext cx="2045371" cy="4893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>
            <a:stCxn id="55" idx="3"/>
            <a:endCxn id="112" idx="1"/>
          </p:cNvCxnSpPr>
          <p:nvPr/>
        </p:nvCxnSpPr>
        <p:spPr>
          <a:xfrm>
            <a:off x="5279427" y="911003"/>
            <a:ext cx="2044953" cy="1731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>
            <a:endCxn id="70" idx="0"/>
          </p:cNvCxnSpPr>
          <p:nvPr/>
        </p:nvCxnSpPr>
        <p:spPr>
          <a:xfrm flipH="1">
            <a:off x="7526152" y="2633440"/>
            <a:ext cx="214201" cy="316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/>
          <p:nvPr/>
        </p:nvCxnSpPr>
        <p:spPr>
          <a:xfrm>
            <a:off x="8213522" y="2633440"/>
            <a:ext cx="180264" cy="2877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346358" y="2070740"/>
            <a:ext cx="1956358" cy="4358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прийому громадян  з питань надання усіх видів соціальної допомоги та </a:t>
            </a:r>
            <a:r>
              <a:rPr lang="uk-UA" sz="900" dirty="0" smtClean="0"/>
              <a:t>компенсацій</a:t>
            </a:r>
            <a:endParaRPr lang="ru-RU" sz="900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60705" y="2629083"/>
            <a:ext cx="1949393" cy="4296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прийняття рішень                         з призначення  усіх видів соціальної допомоги та  компенсацій</a:t>
            </a:r>
            <a:endParaRPr lang="ru-RU" sz="900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346607" y="4324091"/>
            <a:ext cx="1957153" cy="4419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реалізації державних програм та надання адресних допомог</a:t>
            </a:r>
            <a:endParaRPr lang="ru-RU" sz="900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338602" y="3842433"/>
            <a:ext cx="1967643" cy="3323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/>
              <a:t>Відділ ветеранської політики та соціальних </a:t>
            </a:r>
            <a:r>
              <a:rPr lang="uk-UA" sz="900" dirty="0" smtClean="0"/>
              <a:t>гарантій</a:t>
            </a:r>
            <a:endParaRPr lang="ru-RU" sz="9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339308" y="3170811"/>
            <a:ext cx="1970790" cy="5364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900" dirty="0" smtClean="0"/>
          </a:p>
          <a:p>
            <a:pPr algn="ctr" eaLnBrk="1" hangingPunct="1">
              <a:defRPr/>
            </a:pPr>
            <a:r>
              <a:rPr lang="uk-UA" sz="900" dirty="0" smtClean="0"/>
              <a:t>Сектор </a:t>
            </a:r>
            <a:r>
              <a:rPr lang="uk-UA" sz="900" dirty="0"/>
              <a:t>перевірки правильності призначення, перерахунку та виплати  усіх видів соціальної допомоги, компенсацій та пенсій</a:t>
            </a:r>
            <a:endParaRPr lang="ru-RU" sz="900" dirty="0"/>
          </a:p>
          <a:p>
            <a:pPr algn="ctr" eaLnBrk="1" hangingPunct="1">
              <a:defRPr/>
            </a:pPr>
            <a:endParaRPr lang="ru-RU" sz="900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360567" y="4911634"/>
            <a:ext cx="1943193" cy="4540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k-UA" sz="900" dirty="0" smtClean="0"/>
              <a:t>Сектор аналітичної </a:t>
            </a:r>
            <a:r>
              <a:rPr lang="uk-UA" sz="900" dirty="0"/>
              <a:t>роботи з питань надання  усіх видів соціальної допомоги та </a:t>
            </a:r>
            <a:r>
              <a:rPr lang="uk-UA" sz="900" dirty="0" smtClean="0"/>
              <a:t>компенсацій</a:t>
            </a:r>
            <a:endParaRPr lang="ru-RU" sz="900" dirty="0"/>
          </a:p>
        </p:txBody>
      </p:sp>
      <p:cxnSp>
        <p:nvCxnSpPr>
          <p:cNvPr id="206" name="Прямая со стрелкой 205"/>
          <p:cNvCxnSpPr>
            <a:endCxn id="62" idx="1"/>
          </p:cNvCxnSpPr>
          <p:nvPr/>
        </p:nvCxnSpPr>
        <p:spPr>
          <a:xfrm flipV="1">
            <a:off x="4684387" y="4017262"/>
            <a:ext cx="215674" cy="58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 стрелкой 206"/>
          <p:cNvCxnSpPr/>
          <p:nvPr/>
        </p:nvCxnSpPr>
        <p:spPr>
          <a:xfrm flipV="1">
            <a:off x="4688550" y="5167108"/>
            <a:ext cx="211512" cy="66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927" y="5276941"/>
            <a:ext cx="201053" cy="595426"/>
          </a:xfrm>
          <a:prstGeom prst="rect">
            <a:avLst/>
          </a:prstGeom>
        </p:spPr>
      </p:pic>
      <p:pic>
        <p:nvPicPr>
          <p:cNvPr id="106" name="Рисунок 1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5441" y="5282772"/>
            <a:ext cx="205063" cy="607300"/>
          </a:xfrm>
          <a:prstGeom prst="rect">
            <a:avLst/>
          </a:prstGeom>
        </p:spPr>
      </p:pic>
      <p:pic>
        <p:nvPicPr>
          <p:cNvPr id="107" name="Рисунок 10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108" y="5308436"/>
            <a:ext cx="196397" cy="581636"/>
          </a:xfrm>
          <a:prstGeom prst="rect">
            <a:avLst/>
          </a:prstGeom>
        </p:spPr>
      </p:pic>
      <p:cxnSp>
        <p:nvCxnSpPr>
          <p:cNvPr id="110" name="Прямая со стрелкой 109"/>
          <p:cNvCxnSpPr/>
          <p:nvPr/>
        </p:nvCxnSpPr>
        <p:spPr>
          <a:xfrm>
            <a:off x="133547" y="2321967"/>
            <a:ext cx="230899" cy="10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>
            <a:off x="4707721" y="2307384"/>
            <a:ext cx="230899" cy="10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263</Words>
  <Application>Microsoft Office PowerPoint</Application>
  <PresentationFormat>Экран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Харитонова Елена Александровна</dc:creator>
  <cp:lastModifiedBy>Кроповинська Олена</cp:lastModifiedBy>
  <cp:revision>154</cp:revision>
  <cp:lastPrinted>2024-07-23T12:34:47Z</cp:lastPrinted>
  <dcterms:created xsi:type="dcterms:W3CDTF">2019-01-10T15:27:33Z</dcterms:created>
  <dcterms:modified xsi:type="dcterms:W3CDTF">2025-03-03T11:46:27Z</dcterms:modified>
</cp:coreProperties>
</file>