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  <p:sldMasterId id="2147483674" r:id="rId3"/>
    <p:sldMasterId id="2147483688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 lvl="0">
      <a:defRPr lang="uk-UA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FD66-80FC-479D-9B02-407B61100DB4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EF43D-EA63-44D8-8C93-6419CB223E6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142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июн-23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июн-23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96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A22089-3B8D-4A5A-8BA0-9008F119F2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86" r="25420"/>
          <a:stretch/>
        </p:blipFill>
        <p:spPr>
          <a:xfrm>
            <a:off x="2324416" y="1"/>
            <a:ext cx="6819584" cy="3011593"/>
          </a:xfrm>
          <a:prstGeom prst="rect">
            <a:avLst/>
          </a:prstGeom>
        </p:spPr>
      </p:pic>
      <p:sp>
        <p:nvSpPr>
          <p:cNvPr id="7" name="Title 13">
            <a:extLst>
              <a:ext uri="{FF2B5EF4-FFF2-40B4-BE49-F238E27FC236}">
                <a16:creationId xmlns:a16="http://schemas.microsoft.com/office/drawing/2014/main" id="{28566821-D885-4AE8-B4FB-29D416549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4919"/>
            <a:ext cx="9144000" cy="9061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70" y="425376"/>
            <a:ext cx="1043768" cy="4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074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97E01-9FFC-41E9-91D3-040117888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90CEF79-3124-498A-BB69-3D9749A6A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CF0BD7D-7A0B-4D03-8748-F544A082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124B7B4-336D-43E8-883C-C83A78A0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C8409A6-BD90-449D-BDCC-AAAA8A1C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2833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0016C-8E74-492A-967E-3DA9454C7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AAD8E22-982D-4F7E-A02B-A0B703355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1F3FFF1-F5FD-465E-91ED-535592669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6E94CE2-4D78-4755-BB17-9AC0B3E8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709F48C-ECE5-48D6-AD06-E530CA4A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735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027BE-F310-4AAA-B9F1-C38ACE13C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9E5203E-D05F-4416-A7CC-827E49EDA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0770B95-FCC9-4DC1-B214-003671F5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0545B7C-F632-49CD-955E-94760989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981FB89-179D-43CC-BC67-A6E60868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2492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64231-2091-46AD-A60F-4E9C18525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E38B58-D1F3-4383-A956-F21715EFF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4361675-3211-47C3-9467-D33BC670F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3179BC0-AD83-47F8-9BFD-798034DC8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8F4750E-4FFD-4DE9-82AC-78FEB97A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F3E4ECC-A970-435F-9DD4-62B447B4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3621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A4B60-C59A-4189-A64A-D092C49AE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2936842-60DD-4098-B95F-6480F55A0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D6F9FEF-9BFF-44D7-8A2E-A6D87B6C6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C25720F-3599-42C5-8E07-4BD7D7D6A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84D87711-0780-40F8-9A1F-8F55C662D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AE5B7CFF-8C8C-4BD2-A0AD-C4B65656D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534B1D74-19F0-4951-8FB9-F4E8522B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25EFD00A-5F3A-442C-8679-EF2EF54C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7092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BAF0A-8F71-4D68-8DF9-9974F5B1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6E6E230-D624-4166-AAEE-7A6D30969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CF32350-8617-4338-AAFB-5F942B7F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502DC64-1034-4CC8-838D-69213784F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2857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0E8DEC27-5A6F-4FB2-877F-AF5D61CA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4CE55F3-3B98-4EEB-8CFC-7CB64B16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04CB29C-0D63-4CE0-B42A-843D8B2F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320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EE3C4-DF7F-42FC-9253-6CA40C6F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2CFB36-B14E-4924-8048-B8ADED57F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948A736-7B63-4DD2-9C28-AB7441AB7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0A71074-F72D-4A24-A216-84CFC719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DA9169E-C34B-4694-A1ED-FA233FAFF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6D256F4-F6ED-43DE-BA80-C4B7304C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3843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90314-4B58-4D71-BF31-409C9CC5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8B0248C-9D4D-4E56-9F2A-9EEBCC64B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24BFD43-B779-4EA5-A9D1-E86890AF8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C1688EB-95A0-4704-84BD-E6A9DF57E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DE4B1C6-80AD-4710-85DC-1C59CD38B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5243131-844F-4632-9710-C53E3C80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223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A54D3-00AE-47E8-A29C-835B6CDC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17BFD00-8B1D-48B7-8A32-7743C2890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CBD098-7497-43DF-8D81-90FA94956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EB14E28-0FC2-4A02-93DB-D0F87531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1B347CD-B078-4624-A763-1F1705F5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9300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6613C0F1-B35B-4DE1-BF0E-5E4E586ADC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15C921D-2B0A-4DB7-9DE2-032A1A3B1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DD568BA-9D72-4C48-BC87-312C17EE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E3A75AB-191E-40CB-8E19-EF140F13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71CD9A1-BA4E-49DD-A7B8-068341A6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45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A22089-3B8D-4A5A-8BA0-9008F119F2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86" r="25420"/>
          <a:stretch/>
        </p:blipFill>
        <p:spPr>
          <a:xfrm>
            <a:off x="2324416" y="1"/>
            <a:ext cx="6819584" cy="30115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989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EBC4B6D-0FF5-4F19-B114-7CC53E34C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8728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A0B6C10-C520-42F6-8D29-2C3B1E45A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52199"/>
            <a:ext cx="7886700" cy="45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3496A-B0A9-4B48-A478-B7B4051332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7591" y="4584255"/>
            <a:ext cx="5824538" cy="4667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FDCF82-569F-44F7-9317-C8D46F7FCD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702" y="6040332"/>
            <a:ext cx="4805680" cy="56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37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444A1D-85D3-448C-B8A1-CFC2C323C0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22" r="12031"/>
          <a:stretch/>
        </p:blipFill>
        <p:spPr>
          <a:xfrm>
            <a:off x="1100137" y="0"/>
            <a:ext cx="8043863" cy="430530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D36C1FFF-71EB-4A31-A7B5-416085F41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237" y="331372"/>
            <a:ext cx="6806804" cy="9061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70" y="425376"/>
            <a:ext cx="1043768" cy="4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23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A22089-3B8D-4A5A-8BA0-9008F119F2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86" r="25420"/>
          <a:stretch/>
        </p:blipFill>
        <p:spPr>
          <a:xfrm>
            <a:off x="2324416" y="1"/>
            <a:ext cx="6819584" cy="3011593"/>
          </a:xfrm>
          <a:prstGeom prst="rect">
            <a:avLst/>
          </a:prstGeom>
        </p:spPr>
      </p:pic>
      <p:sp>
        <p:nvSpPr>
          <p:cNvPr id="7" name="Title 13">
            <a:extLst>
              <a:ext uri="{FF2B5EF4-FFF2-40B4-BE49-F238E27FC236}">
                <a16:creationId xmlns:a16="http://schemas.microsoft.com/office/drawing/2014/main" id="{28566821-D885-4AE8-B4FB-29D416549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4919"/>
            <a:ext cx="9144000" cy="9061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70" y="425376"/>
            <a:ext cx="1043768" cy="4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957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A22089-3B8D-4A5A-8BA0-9008F119F2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86" r="25420"/>
          <a:stretch/>
        </p:blipFill>
        <p:spPr>
          <a:xfrm>
            <a:off x="2324416" y="1"/>
            <a:ext cx="6819584" cy="3011593"/>
          </a:xfrm>
          <a:prstGeom prst="rect">
            <a:avLst/>
          </a:prstGeom>
        </p:spPr>
      </p:pic>
      <p:sp>
        <p:nvSpPr>
          <p:cNvPr id="7" name="Title 13">
            <a:extLst>
              <a:ext uri="{FF2B5EF4-FFF2-40B4-BE49-F238E27FC236}">
                <a16:creationId xmlns:a16="http://schemas.microsoft.com/office/drawing/2014/main" id="{28566821-D885-4AE8-B4FB-29D416549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4919"/>
            <a:ext cx="9144000" cy="9061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70" y="425376"/>
            <a:ext cx="1043768" cy="413709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A621949-7953-4DBF-B65C-D5322DF8D5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7567" y="1429596"/>
            <a:ext cx="8068866" cy="5174404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24756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3">
            <a:extLst>
              <a:ext uri="{FF2B5EF4-FFF2-40B4-BE49-F238E27FC236}">
                <a16:creationId xmlns:a16="http://schemas.microsoft.com/office/drawing/2014/main" id="{9A4BC4F0-A61A-4E04-80D8-19E97A1A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237" y="331372"/>
            <a:ext cx="6806804" cy="9061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70" y="425376"/>
            <a:ext cx="1043768" cy="4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8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A554F7-0D56-4F44-B32D-D30A6476E1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22" r="12031"/>
          <a:stretch/>
        </p:blipFill>
        <p:spPr>
          <a:xfrm>
            <a:off x="1100137" y="0"/>
            <a:ext cx="8043863" cy="4305300"/>
          </a:xfrm>
          <a:prstGeom prst="rect">
            <a:avLst/>
          </a:prstGeom>
        </p:spPr>
      </p:pic>
      <p:sp>
        <p:nvSpPr>
          <p:cNvPr id="9" name="Title 13">
            <a:extLst>
              <a:ext uri="{FF2B5EF4-FFF2-40B4-BE49-F238E27FC236}">
                <a16:creationId xmlns:a16="http://schemas.microsoft.com/office/drawing/2014/main" id="{F3CF661C-22F0-42B2-A0DC-9040CCD78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237" y="331372"/>
            <a:ext cx="6806804" cy="9061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70" y="425376"/>
            <a:ext cx="1043768" cy="4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5773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E14CAB9-B57C-4082-BAA1-265DF5B5CE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22" r="12031"/>
          <a:stretch/>
        </p:blipFill>
        <p:spPr>
          <a:xfrm>
            <a:off x="1100137" y="0"/>
            <a:ext cx="8043863" cy="4305300"/>
          </a:xfrm>
          <a:prstGeom prst="rect">
            <a:avLst/>
          </a:prstGeom>
        </p:spPr>
      </p:pic>
      <p:sp>
        <p:nvSpPr>
          <p:cNvPr id="17" name="Title 13">
            <a:extLst>
              <a:ext uri="{FF2B5EF4-FFF2-40B4-BE49-F238E27FC236}">
                <a16:creationId xmlns:a16="http://schemas.microsoft.com/office/drawing/2014/main" id="{C66E35F1-FA40-4B0B-B1F7-D6EAB865B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237" y="331372"/>
            <a:ext cx="6806804" cy="9061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70" y="425376"/>
            <a:ext cx="1043768" cy="4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148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30342D01-EE25-4DE1-BB9E-8BD932F13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1858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DBB2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882826-A64F-4E6D-B228-78B550932E5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262" y="255930"/>
            <a:ext cx="5554906" cy="65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2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1651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97E01-9FFC-41E9-91D3-040117888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90CEF79-3124-498A-BB69-3D9749A6A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CF0BD7D-7A0B-4D03-8748-F544A082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124B7B4-336D-43E8-883C-C83A78A0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C8409A6-BD90-449D-BDCC-AAAA8A1C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86371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0016C-8E74-492A-967E-3DA9454C7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AAD8E22-982D-4F7E-A02B-A0B703355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1F3FFF1-F5FD-465E-91ED-535592669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6E94CE2-4D78-4755-BB17-9AC0B3E8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709F48C-ECE5-48D6-AD06-E530CA4A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4835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027BE-F310-4AAA-B9F1-C38ACE13C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9E5203E-D05F-4416-A7CC-827E49EDA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0770B95-FCC9-4DC1-B214-003671F5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0545B7C-F632-49CD-955E-94760989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981FB89-179D-43CC-BC67-A6E60868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26648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64231-2091-46AD-A60F-4E9C18525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E38B58-D1F3-4383-A956-F21715EFF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4361675-3211-47C3-9467-D33BC670F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3179BC0-AD83-47F8-9BFD-798034DC8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8F4750E-4FFD-4DE9-82AC-78FEB97A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F3E4ECC-A970-435F-9DD4-62B447B4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58827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A4B60-C59A-4189-A64A-D092C49AE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2936842-60DD-4098-B95F-6480F55A0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D6F9FEF-9BFF-44D7-8A2E-A6D87B6C6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C25720F-3599-42C5-8E07-4BD7D7D6A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84D87711-0780-40F8-9A1F-8F55C662D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AE5B7CFF-8C8C-4BD2-A0AD-C4B65656D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534B1D74-19F0-4951-8FB9-F4E8522B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25EFD00A-5F3A-442C-8679-EF2EF54C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31288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BAF0A-8F71-4D68-8DF9-9974F5B1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6E6E230-D624-4166-AAEE-7A6D30969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CF32350-8617-4338-AAFB-5F942B7F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502DC64-1034-4CC8-838D-69213784F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635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0E8DEC27-5A6F-4FB2-877F-AF5D61CA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4CE55F3-3B98-4EEB-8CFC-7CB64B16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04CB29C-0D63-4CE0-B42A-843D8B2F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83205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EE3C4-DF7F-42FC-9253-6CA40C6F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2CFB36-B14E-4924-8048-B8ADED57F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948A736-7B63-4DD2-9C28-AB7441AB7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0A71074-F72D-4A24-A216-84CFC719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DA9169E-C34B-4694-A1ED-FA233FAFF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6D256F4-F6ED-43DE-BA80-C4B7304C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5905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90314-4B58-4D71-BF31-409C9CC5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8B0248C-9D4D-4E56-9F2A-9EEBCC64B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24BFD43-B779-4EA5-A9D1-E86890AF8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C1688EB-95A0-4704-84BD-E6A9DF57E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DE4B1C6-80AD-4710-85DC-1C59CD38B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5243131-844F-4632-9710-C53E3C80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52808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A54D3-00AE-47E8-A29C-835B6CDC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17BFD00-8B1D-48B7-8A32-7743C2890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CBD098-7497-43DF-8D81-90FA94956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EB14E28-0FC2-4A02-93DB-D0F87531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1B347CD-B078-4624-A763-1F1705F5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62656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6613C0F1-B35B-4DE1-BF0E-5E4E586ADC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15C921D-2B0A-4DB7-9DE2-032A1A3B1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DD568BA-9D72-4C48-BC87-312C17EE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E3A75AB-191E-40CB-8E19-EF140F13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71CD9A1-BA4E-49DD-A7B8-068341A6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52737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A22089-3B8D-4A5A-8BA0-9008F119F2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86" r="25420"/>
          <a:stretch/>
        </p:blipFill>
        <p:spPr>
          <a:xfrm>
            <a:off x="2324416" y="1"/>
            <a:ext cx="6819584" cy="30115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927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EBC4B6D-0FF5-4F19-B114-7CC53E34C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8728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A0B6C10-C520-42F6-8D29-2C3B1E45A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52199"/>
            <a:ext cx="7886700" cy="45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3496A-B0A9-4B48-A478-B7B4051332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7591" y="4584255"/>
            <a:ext cx="5824538" cy="4667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48768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3B463386-35BA-41E7-B88F-46C411BCD5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5531" y="5359325"/>
            <a:ext cx="969819" cy="129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3900D653-0F1F-4ADF-8925-748879F9B71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563" y="5821489"/>
            <a:ext cx="6172913" cy="63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3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CAA32-5C90-4FEC-9E23-14059E7C17AE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53C2F865-727B-4881-8475-BD8876955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B2BF2EE-3CAB-47E9-A328-01112C6A2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6ECFDCD-AB78-400A-852A-A900210E9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F44CAD0-4F11-4FC5-A78D-79E0D90C4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F80450B-1FFD-4D77-9BE8-BB96DD14A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17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04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53C2F865-727B-4881-8475-BD8876955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B2BF2EE-3CAB-47E9-A328-01112C6A2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6ECFDCD-AB78-400A-852A-A900210E9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609D-34F6-4EC9-A57F-AB8556CA3F48}" type="datetimeFigureOut">
              <a:rPr lang="uk-UA" smtClean="0"/>
              <a:pPr/>
              <a:t>15.06.2023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F44CAD0-4F11-4FC5-A78D-79E0D90C4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F80450B-1FFD-4D77-9BE8-BB96DD14A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4491-AD0C-4017-9FCE-4B71D2F741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200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hemonics.submittable.com/submit" TargetMode="External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394829DC-FC25-4454-85B2-A9E65119AFB2}"/>
              </a:ext>
            </a:extLst>
          </p:cNvPr>
          <p:cNvSpPr/>
          <p:nvPr/>
        </p:nvSpPr>
        <p:spPr>
          <a:xfrm>
            <a:off x="274825" y="606167"/>
            <a:ext cx="88442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2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uk-UA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uk-UA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222222"/>
                </a:solidFill>
                <a:latin typeface="Times New Roman, serif"/>
              </a:rPr>
              <a:t/>
            </a:r>
            <a:br>
              <a:rPr lang="en-US" b="1" dirty="0">
                <a:solidFill>
                  <a:srgbClr val="222222"/>
                </a:solidFill>
                <a:latin typeface="Times New Roman, serif"/>
              </a:rPr>
            </a:br>
            <a:r>
              <a:rPr lang="uk-UA" sz="3000" b="1" dirty="0">
                <a:solidFill>
                  <a:srgbClr val="222222"/>
                </a:solidFill>
                <a:latin typeface="Times New Roman, serif"/>
              </a:rPr>
              <a:t>Доповідь «Проєктна діяльність. Гранти»</a:t>
            </a:r>
          </a:p>
          <a:p>
            <a:pPr algn="ctr"/>
            <a:r>
              <a:rPr lang="uk-UA" sz="3000" b="1" dirty="0">
                <a:solidFill>
                  <a:srgbClr val="222222"/>
                </a:solidFill>
                <a:latin typeface="Times New Roman, serif"/>
              </a:rPr>
              <a:t>14 червня 2023р.</a:t>
            </a:r>
          </a:p>
          <a:p>
            <a:pPr algn="ctr"/>
            <a:r>
              <a:rPr lang="uk-UA" sz="3000" b="1" dirty="0">
                <a:solidFill>
                  <a:srgbClr val="222222"/>
                </a:solidFill>
                <a:latin typeface="Times New Roman, serif"/>
              </a:rPr>
              <a:t>Доповідач: </a:t>
            </a:r>
            <a:r>
              <a:rPr lang="uk-UA" sz="3000" b="1" dirty="0" err="1">
                <a:solidFill>
                  <a:srgbClr val="222222"/>
                </a:solidFill>
                <a:latin typeface="Times New Roman, serif"/>
              </a:rPr>
              <a:t>Мамонов</a:t>
            </a:r>
            <a:r>
              <a:rPr lang="uk-UA" sz="3000" b="1" dirty="0">
                <a:solidFill>
                  <a:srgbClr val="222222"/>
                </a:solidFill>
                <a:latin typeface="Times New Roman, serif"/>
              </a:rPr>
              <a:t> І.Л.</a:t>
            </a:r>
          </a:p>
          <a:p>
            <a:pPr algn="ctr"/>
            <a:r>
              <a:rPr lang="uk-UA" sz="3000" b="1" dirty="0" err="1">
                <a:solidFill>
                  <a:srgbClr val="222222"/>
                </a:solidFill>
                <a:latin typeface="Times New Roman, serif"/>
              </a:rPr>
              <a:t>м.т</a:t>
            </a:r>
            <a:r>
              <a:rPr lang="uk-UA" sz="3000" b="1" dirty="0">
                <a:solidFill>
                  <a:srgbClr val="222222"/>
                </a:solidFill>
                <a:latin typeface="Times New Roman, serif"/>
              </a:rPr>
              <a:t>. 067-3796744</a:t>
            </a:r>
          </a:p>
          <a:p>
            <a:endParaRPr lang="uk-UA" dirty="0">
              <a:solidFill>
                <a:srgbClr val="222222"/>
              </a:solidFill>
              <a:latin typeface="Times New Roman, serif"/>
            </a:endParaRP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uk-UA" dirty="0">
                <a:solidFill>
                  <a:srgbClr val="222222"/>
                </a:solidFill>
                <a:latin typeface="Times New Roman, serif"/>
              </a:rPr>
              <a:t>							</a:t>
            </a:r>
          </a:p>
          <a:p>
            <a:endParaRPr lang="uk-UA" dirty="0">
              <a:solidFill>
                <a:srgbClr val="222222"/>
              </a:solidFill>
              <a:latin typeface="Times New Roman, serif"/>
            </a:endParaRPr>
          </a:p>
          <a:p>
            <a:r>
              <a:rPr lang="uk-UA" dirty="0">
                <a:solidFill>
                  <a:srgbClr val="222222"/>
                </a:solidFill>
                <a:latin typeface="Times New Roman, serif"/>
              </a:rPr>
              <a:t>							</a:t>
            </a:r>
            <a:endParaRPr lang="uk-UA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 descr="Related image">
            <a:extLst>
              <a:ext uri="{FF2B5EF4-FFF2-40B4-BE49-F238E27FC236}">
                <a16:creationId xmlns:a16="http://schemas.microsoft.com/office/drawing/2014/main" id="{EDEE0510-F683-41FA-AE2A-FF6865DBF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4323184" cy="229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501625" y="2276872"/>
            <a:ext cx="2660651" cy="2247900"/>
          </a:xfrm>
          <a:prstGeom prst="roundRect">
            <a:avLst/>
          </a:prstGeom>
          <a:solidFill>
            <a:srgbClr val="040300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24734" y="2276872"/>
            <a:ext cx="2660651" cy="2247900"/>
          </a:xfrm>
          <a:prstGeom prst="roundRect">
            <a:avLst/>
          </a:prstGeom>
          <a:solidFill>
            <a:schemeClr val="bg1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7" name="Стрелка вправо 6"/>
          <p:cNvSpPr/>
          <p:nvPr/>
        </p:nvSpPr>
        <p:spPr>
          <a:xfrm>
            <a:off x="3194050" y="2852936"/>
            <a:ext cx="2705100" cy="113665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9" name="Rechteck 4"/>
          <p:cNvSpPr/>
          <p:nvPr/>
        </p:nvSpPr>
        <p:spPr>
          <a:xfrm>
            <a:off x="3161804" y="2132856"/>
            <a:ext cx="27583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100" b="1" dirty="0">
                <a:solidFill>
                  <a:srgbClr val="00B050"/>
                </a:solidFill>
              </a:rPr>
              <a:t>ДІЇ (ЗАХОДИ), ГРАФІК, БЮДЖЕТ, КОМАНДА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B6CA34E-D296-40A2-90AD-FCDBEAC4D087}"/>
              </a:ext>
            </a:extLst>
          </p:cNvPr>
          <p:cNvSpPr/>
          <p:nvPr/>
        </p:nvSpPr>
        <p:spPr>
          <a:xfrm>
            <a:off x="171450" y="1069041"/>
            <a:ext cx="1401856" cy="4978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69524DA4-3C53-4A63-9506-50AAA1AB7C25}"/>
              </a:ext>
            </a:extLst>
          </p:cNvPr>
          <p:cNvSpPr/>
          <p:nvPr/>
        </p:nvSpPr>
        <p:spPr>
          <a:xfrm>
            <a:off x="228600" y="282388"/>
            <a:ext cx="1869141" cy="663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D5863F57-AD96-4057-9589-706A17A3D86C}"/>
              </a:ext>
            </a:extLst>
          </p:cNvPr>
          <p:cNvSpPr txBox="1">
            <a:spLocks/>
          </p:cNvSpPr>
          <p:nvPr/>
        </p:nvSpPr>
        <p:spPr>
          <a:xfrm>
            <a:off x="228600" y="607930"/>
            <a:ext cx="8686800" cy="602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НАСТУПНІ КРОКИ. ПРОЄКТ ПРАВИЛЬНО</a:t>
            </a:r>
            <a:endParaRPr lang="uk-UA" sz="20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hteck 4">
            <a:extLst>
              <a:ext uri="{FF2B5EF4-FFF2-40B4-BE49-F238E27FC236}">
                <a16:creationId xmlns:a16="http://schemas.microsoft.com/office/drawing/2014/main" id="{97A4ABB7-F7A3-4B11-93D7-61367CCCDEDC}"/>
              </a:ext>
            </a:extLst>
          </p:cNvPr>
          <p:cNvSpPr/>
          <p:nvPr/>
        </p:nvSpPr>
        <p:spPr>
          <a:xfrm>
            <a:off x="611560" y="5445224"/>
            <a:ext cx="80962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100" b="1" dirty="0">
                <a:solidFill>
                  <a:srgbClr val="FFC000"/>
                </a:solidFill>
              </a:rPr>
              <a:t>ПРОЄКТ - </a:t>
            </a:r>
            <a:r>
              <a:rPr lang="uk-UA" sz="2100" b="1" u="sng" dirty="0">
                <a:solidFill>
                  <a:srgbClr val="FFC000"/>
                </a:solidFill>
              </a:rPr>
              <a:t>набір дій</a:t>
            </a:r>
            <a:r>
              <a:rPr lang="uk-UA" sz="2100" b="1" dirty="0">
                <a:solidFill>
                  <a:srgbClr val="FFC000"/>
                </a:solidFill>
              </a:rPr>
              <a:t>, спрямованих на досягнення чітко і конкретно сформульованих </a:t>
            </a:r>
            <a:r>
              <a:rPr lang="uk-UA" sz="2100" b="1" u="sng" dirty="0">
                <a:solidFill>
                  <a:srgbClr val="FFC000"/>
                </a:solidFill>
              </a:rPr>
              <a:t>цілей в певних часових і бюджетних рамках</a:t>
            </a:r>
            <a:r>
              <a:rPr lang="uk-UA" sz="2100" b="1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0D765CA-BA76-47D7-BA3B-5FF90241B07A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8567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501625" y="2132856"/>
            <a:ext cx="2660651" cy="2247900"/>
          </a:xfrm>
          <a:prstGeom prst="roundRect">
            <a:avLst/>
          </a:prstGeom>
          <a:solidFill>
            <a:srgbClr val="040300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24734" y="2132856"/>
            <a:ext cx="2660651" cy="2247900"/>
          </a:xfrm>
          <a:prstGeom prst="roundRect">
            <a:avLst/>
          </a:prstGeom>
          <a:solidFill>
            <a:schemeClr val="bg1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7" name="Стрелка вправо 6"/>
          <p:cNvSpPr/>
          <p:nvPr/>
        </p:nvSpPr>
        <p:spPr>
          <a:xfrm rot="19266242">
            <a:off x="3122661" y="2205750"/>
            <a:ext cx="2705100" cy="113665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9" name="Rechteck 4"/>
          <p:cNvSpPr/>
          <p:nvPr/>
        </p:nvSpPr>
        <p:spPr>
          <a:xfrm>
            <a:off x="3161804" y="1628800"/>
            <a:ext cx="275836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100" b="1" dirty="0">
              <a:solidFill>
                <a:srgbClr val="FDBB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100" b="1" dirty="0">
                <a:solidFill>
                  <a:srgbClr val="00B050"/>
                </a:solidFill>
              </a:rPr>
              <a:t>ДІЇ (ЗАХОДИ), </a:t>
            </a:r>
            <a:r>
              <a:rPr lang="uk-UA" sz="2100" b="1" strike="dblStrike" dirty="0">
                <a:solidFill>
                  <a:srgbClr val="00B050"/>
                </a:solidFill>
              </a:rPr>
              <a:t>ГРАФІК</a:t>
            </a:r>
            <a:r>
              <a:rPr lang="uk-UA" sz="2100" b="1" dirty="0">
                <a:solidFill>
                  <a:srgbClr val="00B050"/>
                </a:solidFill>
              </a:rPr>
              <a:t>, </a:t>
            </a:r>
            <a:r>
              <a:rPr lang="uk-UA" sz="2100" b="1" strike="dblStrike" dirty="0">
                <a:solidFill>
                  <a:srgbClr val="00B050"/>
                </a:solidFill>
              </a:rPr>
              <a:t>БЮДЖЕТ</a:t>
            </a:r>
            <a:r>
              <a:rPr lang="uk-UA" sz="2100" b="1" dirty="0">
                <a:solidFill>
                  <a:srgbClr val="00B050"/>
                </a:solidFill>
              </a:rPr>
              <a:t>, </a:t>
            </a:r>
            <a:r>
              <a:rPr lang="uk-UA" sz="2100" b="1" strike="dblStrike" dirty="0">
                <a:solidFill>
                  <a:srgbClr val="00B050"/>
                </a:solidFill>
              </a:rPr>
              <a:t>КОМАНДА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B6CA34E-D296-40A2-90AD-FCDBEAC4D087}"/>
              </a:ext>
            </a:extLst>
          </p:cNvPr>
          <p:cNvSpPr/>
          <p:nvPr/>
        </p:nvSpPr>
        <p:spPr>
          <a:xfrm>
            <a:off x="171450" y="1069041"/>
            <a:ext cx="1401856" cy="4978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69524DA4-3C53-4A63-9506-50AAA1AB7C25}"/>
              </a:ext>
            </a:extLst>
          </p:cNvPr>
          <p:cNvSpPr/>
          <p:nvPr/>
        </p:nvSpPr>
        <p:spPr>
          <a:xfrm>
            <a:off x="228600" y="282388"/>
            <a:ext cx="1869141" cy="663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Rechteck 4">
            <a:extLst>
              <a:ext uri="{FF2B5EF4-FFF2-40B4-BE49-F238E27FC236}">
                <a16:creationId xmlns:a16="http://schemas.microsoft.com/office/drawing/2014/main" id="{6F08DB58-CA50-42F4-B9F6-0CDEE4560BD4}"/>
              </a:ext>
            </a:extLst>
          </p:cNvPr>
          <p:cNvSpPr/>
          <p:nvPr/>
        </p:nvSpPr>
        <p:spPr>
          <a:xfrm>
            <a:off x="832054" y="5010397"/>
            <a:ext cx="809625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100" b="1" dirty="0">
              <a:solidFill>
                <a:srgbClr val="FDBB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100" b="1" dirty="0">
                <a:solidFill>
                  <a:srgbClr val="FFC000"/>
                </a:solidFill>
              </a:rPr>
              <a:t>ПРОЄКТ - набір дій, </a:t>
            </a:r>
            <a:r>
              <a:rPr lang="uk-UA" sz="2100" b="1" u="sng" dirty="0">
                <a:solidFill>
                  <a:srgbClr val="FFC000"/>
                </a:solidFill>
              </a:rPr>
              <a:t>спрямованих</a:t>
            </a:r>
            <a:r>
              <a:rPr lang="uk-UA" sz="2100" b="1" dirty="0">
                <a:solidFill>
                  <a:srgbClr val="FFC000"/>
                </a:solidFill>
              </a:rPr>
              <a:t> на досягнення чітко і конкретно сформульованих цілей в певних часових і бюджетних рамках.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D1C71A84-4476-4F4E-BD36-24D7CF623403}"/>
              </a:ext>
            </a:extLst>
          </p:cNvPr>
          <p:cNvSpPr txBox="1">
            <a:spLocks/>
          </p:cNvSpPr>
          <p:nvPr/>
        </p:nvSpPr>
        <p:spPr>
          <a:xfrm>
            <a:off x="1436320" y="450013"/>
            <a:ext cx="7342094" cy="602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ПРОЄКТ НЕПРАВИЛЬНО </a:t>
            </a:r>
          </a:p>
          <a:p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(дії не досягають цілі, складові проєкту не узгоджені між собою або відсутні)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35C0729-3A7B-4C1A-9876-8842B54289CE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1978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4"/>
          <p:cNvSpPr/>
          <p:nvPr/>
        </p:nvSpPr>
        <p:spPr>
          <a:xfrm>
            <a:off x="495300" y="4850576"/>
            <a:ext cx="80962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100" b="1" dirty="0">
                <a:solidFill>
                  <a:srgbClr val="FFC000"/>
                </a:solidFill>
              </a:rPr>
              <a:t>ПРОЄКТ - набір дій, спрямованих </a:t>
            </a:r>
            <a:r>
              <a:rPr lang="uk-UA" sz="2100" b="1" u="sng" dirty="0">
                <a:solidFill>
                  <a:srgbClr val="FFC000"/>
                </a:solidFill>
              </a:rPr>
              <a:t>на досягнення</a:t>
            </a:r>
            <a:r>
              <a:rPr lang="uk-UA" sz="2100" b="1" dirty="0">
                <a:solidFill>
                  <a:srgbClr val="FFC000"/>
                </a:solidFill>
              </a:rPr>
              <a:t> чітко і конкретно сформульованих цілей в певних часових і бюджетних рамках.</a:t>
            </a:r>
          </a:p>
        </p:txBody>
      </p:sp>
      <p:sp>
        <p:nvSpPr>
          <p:cNvPr id="11" name="Скругленный прямоугольник 5">
            <a:extLst>
              <a:ext uri="{FF2B5EF4-FFF2-40B4-BE49-F238E27FC236}">
                <a16:creationId xmlns:a16="http://schemas.microsoft.com/office/drawing/2014/main" id="{B88378A6-8CFD-47FA-BEDE-AC2ACD23DCDE}"/>
              </a:ext>
            </a:extLst>
          </p:cNvPr>
          <p:cNvSpPr/>
          <p:nvPr/>
        </p:nvSpPr>
        <p:spPr>
          <a:xfrm>
            <a:off x="6084168" y="2730332"/>
            <a:ext cx="1351430" cy="1418748"/>
          </a:xfrm>
          <a:prstGeom prst="roundRect">
            <a:avLst/>
          </a:prstGeom>
          <a:solidFill>
            <a:schemeClr val="tx2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12" name="Скругленный прямоугольник 5">
            <a:extLst>
              <a:ext uri="{FF2B5EF4-FFF2-40B4-BE49-F238E27FC236}">
                <a16:creationId xmlns:a16="http://schemas.microsoft.com/office/drawing/2014/main" id="{B7DA2E64-7F14-4E1E-A7FA-27D0ACB7C81A}"/>
              </a:ext>
            </a:extLst>
          </p:cNvPr>
          <p:cNvSpPr/>
          <p:nvPr/>
        </p:nvSpPr>
        <p:spPr>
          <a:xfrm>
            <a:off x="7596336" y="2730331"/>
            <a:ext cx="1351430" cy="1418749"/>
          </a:xfrm>
          <a:prstGeom prst="roundRect">
            <a:avLst/>
          </a:prstGeom>
          <a:solidFill>
            <a:srgbClr val="FF0000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cxnSp>
        <p:nvCxnSpPr>
          <p:cNvPr id="14" name="Пряма зі стрілкою 13">
            <a:extLst>
              <a:ext uri="{FF2B5EF4-FFF2-40B4-BE49-F238E27FC236}">
                <a16:creationId xmlns:a16="http://schemas.microsoft.com/office/drawing/2014/main" id="{C7BD3F96-D7A2-4347-AB39-AA51C879C092}"/>
              </a:ext>
            </a:extLst>
          </p:cNvPr>
          <p:cNvCxnSpPr/>
          <p:nvPr/>
        </p:nvCxnSpPr>
        <p:spPr>
          <a:xfrm>
            <a:off x="7524328" y="3417335"/>
            <a:ext cx="177134" cy="0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id="{F967A970-F24C-46A4-9F43-31F6D3E42D9F}"/>
              </a:ext>
            </a:extLst>
          </p:cNvPr>
          <p:cNvSpPr/>
          <p:nvPr/>
        </p:nvSpPr>
        <p:spPr>
          <a:xfrm>
            <a:off x="171450" y="1069041"/>
            <a:ext cx="1401856" cy="4978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3" name="Ліва фігурна дужка 2">
            <a:extLst>
              <a:ext uri="{FF2B5EF4-FFF2-40B4-BE49-F238E27FC236}">
                <a16:creationId xmlns:a16="http://schemas.microsoft.com/office/drawing/2014/main" id="{BDC86E68-9792-48C7-AE6B-1137CE5F1B15}"/>
              </a:ext>
            </a:extLst>
          </p:cNvPr>
          <p:cNvSpPr/>
          <p:nvPr/>
        </p:nvSpPr>
        <p:spPr>
          <a:xfrm rot="5400000">
            <a:off x="2140071" y="-846413"/>
            <a:ext cx="1737417" cy="5851549"/>
          </a:xfrm>
          <a:prstGeom prst="leftBrace">
            <a:avLst>
              <a:gd name="adj1" fmla="val 8333"/>
              <a:gd name="adj2" fmla="val 6912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5" name="Пряма зі стрілкою 14">
            <a:extLst>
              <a:ext uri="{FF2B5EF4-FFF2-40B4-BE49-F238E27FC236}">
                <a16:creationId xmlns:a16="http://schemas.microsoft.com/office/drawing/2014/main" id="{7B2FFCB0-AC67-4270-9330-7FB18B7900DA}"/>
              </a:ext>
            </a:extLst>
          </p:cNvPr>
          <p:cNvCxnSpPr/>
          <p:nvPr/>
        </p:nvCxnSpPr>
        <p:spPr>
          <a:xfrm>
            <a:off x="9003378" y="3429000"/>
            <a:ext cx="177134" cy="0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зі стрілкою 6">
            <a:extLst>
              <a:ext uri="{FF2B5EF4-FFF2-40B4-BE49-F238E27FC236}">
                <a16:creationId xmlns:a16="http://schemas.microsoft.com/office/drawing/2014/main" id="{0CAFA6ED-9C39-416A-BE26-B742F96300CA}"/>
              </a:ext>
            </a:extLst>
          </p:cNvPr>
          <p:cNvCxnSpPr>
            <a:cxnSpLocks/>
          </p:cNvCxnSpPr>
          <p:nvPr/>
        </p:nvCxnSpPr>
        <p:spPr>
          <a:xfrm>
            <a:off x="5009910" y="1210653"/>
            <a:ext cx="1722330" cy="141874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 зі стрілкою 15">
            <a:extLst>
              <a:ext uri="{FF2B5EF4-FFF2-40B4-BE49-F238E27FC236}">
                <a16:creationId xmlns:a16="http://schemas.microsoft.com/office/drawing/2014/main" id="{C1C3D589-74A4-4718-8FCD-260BBB01063B}"/>
              </a:ext>
            </a:extLst>
          </p:cNvPr>
          <p:cNvCxnSpPr>
            <a:cxnSpLocks/>
          </p:cNvCxnSpPr>
          <p:nvPr/>
        </p:nvCxnSpPr>
        <p:spPr>
          <a:xfrm>
            <a:off x="6261627" y="1146157"/>
            <a:ext cx="1877655" cy="14169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>
            <a:extLst>
              <a:ext uri="{FF2B5EF4-FFF2-40B4-BE49-F238E27FC236}">
                <a16:creationId xmlns:a16="http://schemas.microsoft.com/office/drawing/2014/main" id="{F8D0CA1A-0B3C-4890-95E4-6D88A3F6A498}"/>
              </a:ext>
            </a:extLst>
          </p:cNvPr>
          <p:cNvSpPr/>
          <p:nvPr/>
        </p:nvSpPr>
        <p:spPr>
          <a:xfrm>
            <a:off x="228600" y="282388"/>
            <a:ext cx="1869141" cy="663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360DFC-E13C-44EF-9A07-14EDB262E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9" y="2563155"/>
            <a:ext cx="5735175" cy="1648055"/>
          </a:xfrm>
          <a:prstGeom prst="rect">
            <a:avLst/>
          </a:prstGeom>
        </p:spPr>
      </p:pic>
      <p:cxnSp>
        <p:nvCxnSpPr>
          <p:cNvPr id="18" name="Пряма зі стрілкою 17">
            <a:extLst>
              <a:ext uri="{FF2B5EF4-FFF2-40B4-BE49-F238E27FC236}">
                <a16:creationId xmlns:a16="http://schemas.microsoft.com/office/drawing/2014/main" id="{2B8D8961-B63A-4BDF-B0B1-D15CBE5C6B6F}"/>
              </a:ext>
            </a:extLst>
          </p:cNvPr>
          <p:cNvCxnSpPr/>
          <p:nvPr/>
        </p:nvCxnSpPr>
        <p:spPr>
          <a:xfrm>
            <a:off x="6012160" y="3429000"/>
            <a:ext cx="177134" cy="0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3">
            <a:extLst>
              <a:ext uri="{FF2B5EF4-FFF2-40B4-BE49-F238E27FC236}">
                <a16:creationId xmlns:a16="http://schemas.microsoft.com/office/drawing/2014/main" id="{01A7BDD2-302B-4F30-B09B-4BC8F2667643}"/>
              </a:ext>
            </a:extLst>
          </p:cNvPr>
          <p:cNvSpPr txBox="1">
            <a:spLocks/>
          </p:cNvSpPr>
          <p:nvPr/>
        </p:nvSpPr>
        <p:spPr>
          <a:xfrm>
            <a:off x="228600" y="607930"/>
            <a:ext cx="8686800" cy="602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ПРОЄКТ, ВИКОНАННЯ, ЗВІТНІСТЬ</a:t>
            </a:r>
            <a:endParaRPr lang="uk-UA" sz="20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hteck 4">
            <a:extLst>
              <a:ext uri="{FF2B5EF4-FFF2-40B4-BE49-F238E27FC236}">
                <a16:creationId xmlns:a16="http://schemas.microsoft.com/office/drawing/2014/main" id="{CF31FA66-3024-46C6-AB19-7CDDA5940BB2}"/>
              </a:ext>
            </a:extLst>
          </p:cNvPr>
          <p:cNvSpPr/>
          <p:nvPr/>
        </p:nvSpPr>
        <p:spPr>
          <a:xfrm>
            <a:off x="8784604" y="1628800"/>
            <a:ext cx="39590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900" b="1" dirty="0">
                <a:latin typeface="Arial Black" panose="020B0A04020102020204" pitchFamily="34" charset="0"/>
              </a:rPr>
              <a:t>?</a:t>
            </a:r>
          </a:p>
        </p:txBody>
      </p:sp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10507DDB-FD23-49E1-B508-4C2B27E23260}"/>
              </a:ext>
            </a:extLst>
          </p:cNvPr>
          <p:cNvCxnSpPr>
            <a:cxnSpLocks/>
          </p:cNvCxnSpPr>
          <p:nvPr/>
        </p:nvCxnSpPr>
        <p:spPr>
          <a:xfrm>
            <a:off x="8982558" y="2060847"/>
            <a:ext cx="20820" cy="12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CEF731B-B1A9-4E5F-9D75-AC8BC706286A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0868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"/>
          <p:cNvSpPr>
            <a:spLocks noGrp="1"/>
          </p:cNvSpPr>
          <p:nvPr>
            <p:ph type="title" idx="4294967295"/>
          </p:nvPr>
        </p:nvSpPr>
        <p:spPr>
          <a:xfrm>
            <a:off x="-1" y="1187451"/>
            <a:ext cx="1689101" cy="4165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uk-UA" altLang="uk-UA" sz="2900" b="1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Форма ТЗ на </a:t>
            </a:r>
            <a:r>
              <a:rPr lang="uk-UA" altLang="uk-UA" sz="2900" b="1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проєк</a:t>
            </a:r>
            <a:r>
              <a:rPr lang="uk-UA" altLang="uk-UA" sz="2900" b="1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-ти роз-витку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694512"/>
              </p:ext>
            </p:extLst>
          </p:nvPr>
        </p:nvGraphicFramePr>
        <p:xfrm>
          <a:off x="1547664" y="224428"/>
          <a:ext cx="7378700" cy="6444931"/>
        </p:xfrm>
        <a:graphic>
          <a:graphicData uri="http://schemas.openxmlformats.org/drawingml/2006/table">
            <a:tbl>
              <a:tblPr/>
              <a:tblGrid>
                <a:gridCol w="19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4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06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84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 err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ПІП</a:t>
                      </a:r>
                      <a:r>
                        <a:rPr lang="uk-UA" sz="800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 та посада ініціатора ідеї (обов’язково)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8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Телефон ініціатора ідеї (обов’язково)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8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Електронна адреса ініціатора ідеї (обов’язково)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1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Назва проекту розвитку (далі - проект)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Назва проекту повинна бути сформульована лаконічно та точно відображати його зміст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3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Номер і назва завдання стратегії розвитку, якому відповідає проект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Назвіть завдання зі Стратегії розвитку, якого стосується проектна ідея (може стосуватися кількох завдань)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4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Мета та завдання проекту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Мета проекту відображає, проблему на вирішення якої він спрямований і яких результатів планується досягти (наприклад – «Зменшення рівня безробіття серед молоді шляхом проведення профорієнтаційної роботи у навчальних закладах громади»)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5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Територія, на яку проект матиме вплив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Зазначте в яких </a:t>
                      </a:r>
                      <a:r>
                        <a:rPr lang="uk-UA" sz="800" i="1" dirty="0" err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н.п</a:t>
                      </a: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. має здійснюватися проект (перевага у проектів, що охоплюють кілька н. п./громаду)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6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Цільові групи проекту та кінцеві бенефіціари проекту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Зазначте яка кількість населення і яких соціальних груп буде </a:t>
                      </a:r>
                      <a:r>
                        <a:rPr lang="uk-UA" sz="800" i="1" dirty="0" err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отримувачем</a:t>
                      </a: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 вигод від реалізації проекту – безробітні у віці 18-25 років (1000 осіб), безробітні жінки у віці 45-60 років (1500 осіб)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7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Опис проблеми, на вирішення якої спрямований проект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Максимально стислий опис (не більше 200 слів) проблеми і змін, які буде досягнуто, внаслідок реалізації проекту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732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8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Очікувані результати від реалізації проекту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Очікувані результати мають бути сформульовані у вигляді майбутнього бажаного стану: «збудовано», «реставровано», «завершено», «створено», «підготовлено», «навчено» і т.д. Очікувані результати мають чітко вести до вирішення проблеми та досягнення завдань, на які спрямований проект (Збільшено чисельність зайнятого населення у віці 15-70років, зменшено рівень безробіття серед жінок у віці 45-50 років)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3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економічна та/або бюджетна ефективність реалізації проекту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Зазначається вартість досягнення одиниці вимірювального показника досягнення цілі (тис </a:t>
                      </a:r>
                      <a:r>
                        <a:rPr lang="uk-UA" sz="800" i="1" dirty="0" err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грн</a:t>
                      </a: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 витрачено на створення 1 робочого місця)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3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соціальний вплив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Зазначається (у разі наявності) вплив на суспільство (зменшення кількості безробітних, зменшення обсягів соціальних виплат по безробіттю)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06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екологічний вплив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Зазначається (у разі наявності) вплив на екологію (створення екологічно чистої системи органічного виробництва, зменшення обсягів побутових відходів, застосування енергозберігаючих технологій тощо)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0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9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Основні заходи проекту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Зазначте ключові групи заходів у формі «створення», «підготовка», «організація», «будівництво» і т.д. 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Заходи повинні вести до досягнення зазначених очікуваних результатів (Відкриття підприємства із переробки вторинної сировини, Проведення навчання персоналу підприємства)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10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Період реалізації проекту (з (рік) до (рік))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800" dirty="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065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11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Орієнтовний обсяг фінансування проекту, </a:t>
                      </a:r>
                      <a:r>
                        <a:rPr lang="uk-UA" sz="800" b="1" u="sng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тис. </a:t>
                      </a:r>
                      <a:r>
                        <a:rPr lang="uk-UA" sz="800" b="1" u="sng" dirty="0" err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грн</a:t>
                      </a: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 (джерела фінансування проекту),</a:t>
                      </a: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в т.ч.: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2021 рік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2022 рік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2023 рік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Усього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8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державний бюджет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800" dirty="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300" dirty="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300" dirty="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300" dirty="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60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обласний бюджет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solidFill>
                          <a:srgbClr val="000000"/>
                        </a:solidFill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">
                        <a:solidFill>
                          <a:srgbClr val="000000"/>
                        </a:solidFill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">
                        <a:solidFill>
                          <a:srgbClr val="000000"/>
                        </a:solidFill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">
                        <a:solidFill>
                          <a:srgbClr val="000000"/>
                        </a:solidFill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8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бюджет громади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800" dirty="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30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30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30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98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інші джерела (ППП, бізнес, МТД, інші джерела)</a:t>
                      </a: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800" dirty="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30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30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300">
                        <a:latin typeface="Calibri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9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12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Ключові потенційні учасники реалізації проекту: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Які організації можуть бути залучені і яка їх роль (фінансування, реалізація, партнерство)?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9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13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Інша інформація щодо проекту (за потреби)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i="1" dirty="0">
                          <a:solidFill>
                            <a:srgbClr val="000000"/>
                          </a:solidFill>
                          <a:latin typeface="Segoe UI"/>
                          <a:ea typeface="Times New Roman"/>
                          <a:cs typeface="Times New Roman"/>
                        </a:rPr>
                        <a:t>Будь-яка інша важлива інформація щодо ідеї проекту, у тому числі екологічного характеру. </a:t>
                      </a:r>
                      <a:endParaRPr lang="uk-UA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4" marR="2444" marT="2444" marB="24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918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79513" y="558983"/>
            <a:ext cx="8964488" cy="586314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1" algn="ctr" defTabSz="685800"/>
            <a:endParaRPr lang="uk-UA" sz="3600" b="1" cap="all" dirty="0">
              <a:solidFill>
                <a:srgbClr val="000000"/>
              </a:solidFill>
              <a:latin typeface="Arial"/>
            </a:endParaRPr>
          </a:p>
          <a:p>
            <a:pPr marL="0" lvl="1" algn="ctr" defTabSz="685800"/>
            <a:r>
              <a:rPr lang="uk-UA" sz="3600" b="1" cap="all" dirty="0">
                <a:solidFill>
                  <a:srgbClr val="000000"/>
                </a:solidFill>
                <a:latin typeface="Arial"/>
              </a:rPr>
              <a:t>Проєкти пишуть всі</a:t>
            </a:r>
          </a:p>
          <a:p>
            <a:pPr marL="0" lvl="1" algn="ctr" defTabSz="685800"/>
            <a:endParaRPr lang="uk-UA" sz="3600" b="1" cap="all" dirty="0">
              <a:solidFill>
                <a:srgbClr val="000000"/>
              </a:solidFill>
              <a:latin typeface="Arial"/>
            </a:endParaRPr>
          </a:p>
          <a:p>
            <a:pPr marL="0" lvl="1" algn="ctr" defTabSz="685800"/>
            <a:endParaRPr lang="uk-UA" sz="3600" b="1" cap="all" dirty="0">
              <a:solidFill>
                <a:srgbClr val="000000"/>
              </a:solidFill>
              <a:latin typeface="Arial"/>
            </a:endParaRPr>
          </a:p>
          <a:p>
            <a:pPr marL="0" lvl="1" algn="ctr" defTabSz="685800"/>
            <a:r>
              <a:rPr lang="uk-UA" sz="3600" b="1" cap="all" dirty="0">
                <a:solidFill>
                  <a:srgbClr val="000000"/>
                </a:solidFill>
                <a:latin typeface="Arial"/>
              </a:rPr>
              <a:t>Беремо участь скрізь, </a:t>
            </a:r>
          </a:p>
          <a:p>
            <a:pPr marL="0" lvl="1" algn="ctr" defTabSz="685800"/>
            <a:r>
              <a:rPr lang="uk-UA" sz="3600" b="1" cap="all" dirty="0">
                <a:solidFill>
                  <a:srgbClr val="000000"/>
                </a:solidFill>
                <a:latin typeface="Arial"/>
              </a:rPr>
              <a:t>де є гроші</a:t>
            </a:r>
          </a:p>
          <a:p>
            <a:pPr marL="0" lvl="1" algn="ctr" defTabSz="685800"/>
            <a:endParaRPr lang="uk-UA" sz="3600" b="1" cap="all" dirty="0">
              <a:solidFill>
                <a:srgbClr val="000000"/>
              </a:solidFill>
              <a:latin typeface="Arial"/>
            </a:endParaRPr>
          </a:p>
          <a:p>
            <a:pPr marL="0" lvl="1" algn="ctr" defTabSz="685800"/>
            <a:endParaRPr lang="uk-UA" sz="3600" b="1" cap="all" dirty="0">
              <a:solidFill>
                <a:srgbClr val="000000"/>
              </a:solidFill>
              <a:latin typeface="Arial"/>
            </a:endParaRPr>
          </a:p>
          <a:p>
            <a:pPr marL="0" lvl="1" algn="ctr" defTabSz="685800"/>
            <a:r>
              <a:rPr lang="uk-UA" sz="3600" b="1" cap="all" dirty="0">
                <a:solidFill>
                  <a:srgbClr val="000000"/>
                </a:solidFill>
                <a:latin typeface="Arial"/>
              </a:rPr>
              <a:t>Щоб добре плавати, треба регулярно відвідувати басейн</a:t>
            </a:r>
          </a:p>
          <a:p>
            <a:pPr marL="0" lvl="1" defTabSz="685800">
              <a:defRPr/>
            </a:pPr>
            <a:endParaRPr lang="uk-UA" sz="1500" b="1" dirty="0">
              <a:solidFill>
                <a:srgbClr val="778899">
                  <a:lumMod val="75000"/>
                </a:srgbClr>
              </a:solidFill>
              <a:latin typeface="Arial"/>
            </a:endParaRP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759432D4-F532-45D7-BC68-6B298397BCDF}"/>
              </a:ext>
            </a:extLst>
          </p:cNvPr>
          <p:cNvSpPr/>
          <p:nvPr/>
        </p:nvSpPr>
        <p:spPr>
          <a:xfrm>
            <a:off x="179512" y="260648"/>
            <a:ext cx="1296144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564780D-C99B-42AD-8493-2568F3FCCD5F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1209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/>
          <p:nvPr/>
        </p:nvSpPr>
        <p:spPr>
          <a:xfrm>
            <a:off x="179512" y="1628800"/>
            <a:ext cx="885698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соціально-економічний </a:t>
            </a:r>
            <a:r>
              <a:rPr lang="uk-UA" altLang="uk-UA" sz="2700" b="1" dirty="0">
                <a:solidFill>
                  <a:srgbClr val="DCE0E4">
                    <a:lumMod val="25000"/>
                  </a:srgbClr>
                </a:solidFill>
                <a:latin typeface="Arial"/>
              </a:rPr>
              <a:t>ефект</a:t>
            </a: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 !</a:t>
            </a:r>
          </a:p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endParaRPr lang="uk-UA" altLang="uk-UA" sz="2700" dirty="0">
              <a:solidFill>
                <a:srgbClr val="DCE0E4">
                  <a:lumMod val="25000"/>
                </a:srgbClr>
              </a:solidFill>
              <a:latin typeface="Arial"/>
            </a:endParaRPr>
          </a:p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чіткий, зрозумілий та логічний </a:t>
            </a:r>
            <a:r>
              <a:rPr lang="uk-UA" altLang="uk-UA" sz="2700" b="1" dirty="0">
                <a:solidFill>
                  <a:srgbClr val="DCE0E4">
                    <a:lumMod val="25000"/>
                  </a:srgbClr>
                </a:solidFill>
                <a:latin typeface="Arial"/>
              </a:rPr>
              <a:t>алгоритм</a:t>
            </a: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 !!</a:t>
            </a:r>
          </a:p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endParaRPr lang="uk-UA" altLang="uk-UA" sz="2700" dirty="0">
              <a:solidFill>
                <a:srgbClr val="DCE0E4">
                  <a:lumMod val="25000"/>
                </a:srgbClr>
              </a:solidFill>
              <a:latin typeface="Arial"/>
            </a:endParaRPr>
          </a:p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довгостроковий вплив і </a:t>
            </a:r>
            <a:r>
              <a:rPr lang="uk-UA" altLang="uk-UA" sz="2700" b="1" dirty="0">
                <a:solidFill>
                  <a:srgbClr val="DCE0E4">
                    <a:lumMod val="25000"/>
                  </a:srgbClr>
                </a:solidFill>
                <a:latin typeface="Arial"/>
              </a:rPr>
              <a:t>сталість</a:t>
            </a: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 результатів !!!</a:t>
            </a:r>
          </a:p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endParaRPr lang="uk-UA" altLang="uk-UA" sz="2700" dirty="0">
              <a:solidFill>
                <a:srgbClr val="DCE0E4">
                  <a:lumMod val="25000"/>
                </a:srgbClr>
              </a:solidFill>
              <a:latin typeface="Arial"/>
            </a:endParaRPr>
          </a:p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не забути, що розвиток – це завжди про ЛЮДЕЙ !!!!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8668B5A9-2DA8-4071-B6EA-752FB4E65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20220"/>
            <a:ext cx="8229891" cy="602723"/>
          </a:xfrm>
          <a:prstGeom prst="rect">
            <a:avLst/>
          </a:prstGeom>
        </p:spPr>
        <p:txBody>
          <a:bodyPr/>
          <a:lstStyle/>
          <a:p>
            <a:r>
              <a:rPr lang="uk-UA" sz="3600" cap="all" dirty="0">
                <a:solidFill>
                  <a:schemeClr val="accent6"/>
                </a:solidFill>
                <a:ea typeface="Meiryo" pitchFamily="34" charset="-128"/>
              </a:rPr>
              <a:t>Якісний проЄкт розвитку </a:t>
            </a:r>
            <a:endParaRPr lang="en-US" sz="3600" b="1" cap="all" dirty="0">
              <a:solidFill>
                <a:schemeClr val="accent6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80DA1B8F-6CEA-4DAE-AC01-D9CC5BCCBF08}"/>
              </a:ext>
            </a:extLst>
          </p:cNvPr>
          <p:cNvSpPr/>
          <p:nvPr/>
        </p:nvSpPr>
        <p:spPr>
          <a:xfrm>
            <a:off x="179512" y="260648"/>
            <a:ext cx="1296144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9EF6CDD-9D9C-4B92-A0B4-2DBA136E7C06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79184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277196"/>
            <a:ext cx="9036496" cy="4267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/>
            <a:r>
              <a:rPr lang="uk-UA" sz="3600" b="1" dirty="0">
                <a:solidFill>
                  <a:srgbClr val="4472C4"/>
                </a:solidFill>
                <a:latin typeface="Calibri Light"/>
              </a:rPr>
              <a:t>ДЕЯКІ АКТУАЛЬНІ ГРАНТОВІ КОНКУРСИ У ЧЕРВНІ 2023 РОКУ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F3022C3-7B66-4F09-B74A-EF27BF08889E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0" name="Rechteck 4">
            <a:extLst>
              <a:ext uri="{FF2B5EF4-FFF2-40B4-BE49-F238E27FC236}">
                <a16:creationId xmlns:a16="http://schemas.microsoft.com/office/drawing/2014/main" id="{CDBA341A-F433-4A46-97A3-4E2F85AEE0A9}"/>
              </a:ext>
            </a:extLst>
          </p:cNvPr>
          <p:cNvSpPr/>
          <p:nvPr/>
        </p:nvSpPr>
        <p:spPr>
          <a:xfrm>
            <a:off x="197260" y="1772816"/>
            <a:ext cx="8856983" cy="4549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Грант на власну справу, термін до 18 червня, розмір до 250 </a:t>
            </a:r>
            <a:r>
              <a:rPr lang="uk-UA" altLang="uk-UA" sz="2700" dirty="0" err="1">
                <a:solidFill>
                  <a:srgbClr val="DCE0E4">
                    <a:lumMod val="25000"/>
                  </a:srgbClr>
                </a:solidFill>
                <a:latin typeface="Arial"/>
              </a:rPr>
              <a:t>тис.грн</a:t>
            </a: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., джерело: Дія.</a:t>
            </a:r>
          </a:p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endParaRPr lang="uk-UA" altLang="uk-UA" sz="2700" dirty="0">
              <a:solidFill>
                <a:srgbClr val="DCE0E4">
                  <a:lumMod val="25000"/>
                </a:srgbClr>
              </a:solidFill>
              <a:latin typeface="Arial"/>
            </a:endParaRPr>
          </a:p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Грант на переробне підприємство, термін до закінчення грошей, розмір до 8 </a:t>
            </a:r>
            <a:r>
              <a:rPr lang="uk-UA" altLang="uk-UA" sz="2700" dirty="0" err="1">
                <a:solidFill>
                  <a:srgbClr val="DCE0E4">
                    <a:lumMod val="25000"/>
                  </a:srgbClr>
                </a:solidFill>
                <a:latin typeface="Arial"/>
              </a:rPr>
              <a:t>млн.грн</a:t>
            </a: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., джерело: Дія.</a:t>
            </a:r>
          </a:p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endParaRPr lang="uk-UA" altLang="uk-UA" sz="2700" dirty="0">
              <a:solidFill>
                <a:srgbClr val="DCE0E4">
                  <a:lumMod val="25000"/>
                </a:srgbClr>
              </a:solidFill>
              <a:latin typeface="Arial"/>
            </a:endParaRPr>
          </a:p>
          <a:p>
            <a:pPr marL="342900" indent="-342900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Чисельні гранти від </a:t>
            </a:r>
            <a:r>
              <a:rPr lang="en-US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USAID, </a:t>
            </a:r>
            <a:r>
              <a:rPr lang="uk-UA" altLang="uk-UA" sz="2700" dirty="0">
                <a:solidFill>
                  <a:srgbClr val="DCE0E4">
                    <a:lumMod val="25000"/>
                  </a:srgbClr>
                </a:solidFill>
                <a:latin typeface="Arial"/>
              </a:rPr>
              <a:t>джерело: </a:t>
            </a:r>
            <a:r>
              <a:rPr lang="en-US" sz="2800" dirty="0">
                <a:hlinkClick r:id="rId2"/>
              </a:rPr>
              <a:t>USAID Competitive Economy Program (CEP) Application Manager (submittable.com)</a:t>
            </a:r>
            <a:endParaRPr lang="uk-UA" altLang="uk-UA" sz="2700" dirty="0">
              <a:solidFill>
                <a:srgbClr val="DCE0E4">
                  <a:lumMod val="2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8832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F3022C3-7B66-4F09-B74A-EF27BF08889E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30E328B-BE7F-4756-BB3F-5FD539918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61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10103" y="1148877"/>
            <a:ext cx="8448400" cy="1632051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uk-UA" sz="4400" dirty="0">
                <a:solidFill>
                  <a:srgbClr val="002060"/>
                </a:solidFill>
              </a:rPr>
              <a:t>Дякую за увагу та активність!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20A9A72-274D-4FCA-BEA1-B94C2C451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49037"/>
            <a:ext cx="5715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08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>
            <a:extLst>
              <a:ext uri="{FF2B5EF4-FFF2-40B4-BE49-F238E27FC236}">
                <a16:creationId xmlns:a16="http://schemas.microsoft.com/office/drawing/2014/main" id="{40CE6FBC-BDA1-4FB1-ACB1-BCD0D6ED9464}"/>
              </a:ext>
            </a:extLst>
          </p:cNvPr>
          <p:cNvSpPr/>
          <p:nvPr/>
        </p:nvSpPr>
        <p:spPr>
          <a:xfrm>
            <a:off x="171450" y="1069041"/>
            <a:ext cx="1401856" cy="4978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D17994E-BC64-42EC-B9F3-4C04AB718680}"/>
              </a:ext>
            </a:extLst>
          </p:cNvPr>
          <p:cNvSpPr/>
          <p:nvPr/>
        </p:nvSpPr>
        <p:spPr>
          <a:xfrm>
            <a:off x="307654" y="1435351"/>
            <a:ext cx="85286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</a:rPr>
              <a:t>Єднання критичне для процвітання громади.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CCBE27A7-41C1-4FD3-B56D-43D4E703F79E}"/>
              </a:ext>
            </a:extLst>
          </p:cNvPr>
          <p:cNvSpPr/>
          <p:nvPr/>
        </p:nvSpPr>
        <p:spPr>
          <a:xfrm>
            <a:off x="228601" y="282388"/>
            <a:ext cx="1401856" cy="663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Picture 2" descr="Академическая гребля. Виды и правила. Плюсы и минусы. Снаря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407" y="2969699"/>
            <a:ext cx="4211960" cy="3843677"/>
          </a:xfrm>
          <a:prstGeom prst="rect">
            <a:avLst/>
          </a:prstGeom>
          <a:noFill/>
        </p:spPr>
      </p:pic>
      <p:sp>
        <p:nvSpPr>
          <p:cNvPr id="8" name="Rechteck 4">
            <a:extLst>
              <a:ext uri="{FF2B5EF4-FFF2-40B4-BE49-F238E27FC236}">
                <a16:creationId xmlns:a16="http://schemas.microsoft.com/office/drawing/2014/main" id="{2D17994E-BC64-42EC-B9F3-4C04AB718680}"/>
              </a:ext>
            </a:extLst>
          </p:cNvPr>
          <p:cNvSpPr/>
          <p:nvPr/>
        </p:nvSpPr>
        <p:spPr>
          <a:xfrm>
            <a:off x="0" y="3306487"/>
            <a:ext cx="457146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rgbClr val="0070C0"/>
                </a:solidFill>
              </a:rPr>
              <a:t>Спільнота важливіша за місце </a:t>
            </a:r>
          </a:p>
          <a:p>
            <a:pPr algn="ctr"/>
            <a:r>
              <a:rPr lang="uk-UA" sz="4000" b="1" dirty="0">
                <a:solidFill>
                  <a:srgbClr val="0070C0"/>
                </a:solidFill>
              </a:rPr>
              <a:t>(не так важливо де, </a:t>
            </a:r>
          </a:p>
          <a:p>
            <a:pPr algn="ctr"/>
            <a:r>
              <a:rPr lang="uk-UA" sz="4000" b="1" dirty="0">
                <a:solidFill>
                  <a:srgbClr val="0070C0"/>
                </a:solidFill>
              </a:rPr>
              <a:t>наскільки важливо з ким).</a:t>
            </a:r>
          </a:p>
        </p:txBody>
      </p:sp>
      <p:sp>
        <p:nvSpPr>
          <p:cNvPr id="9" name="Rechteck 4">
            <a:extLst>
              <a:ext uri="{FF2B5EF4-FFF2-40B4-BE49-F238E27FC236}">
                <a16:creationId xmlns:a16="http://schemas.microsoft.com/office/drawing/2014/main" id="{4E05F217-3E12-4D27-92C3-A670D929F5F8}"/>
              </a:ext>
            </a:extLst>
          </p:cNvPr>
          <p:cNvSpPr/>
          <p:nvPr/>
        </p:nvSpPr>
        <p:spPr>
          <a:xfrm>
            <a:off x="323528" y="96308"/>
            <a:ext cx="85286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rgbClr val="FFC000"/>
                </a:solidFill>
              </a:rPr>
              <a:t>Покращення якості житті ВИМАГАЄ спільних дій.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D7C2184-B3AA-4E53-A6B6-5BE413CDBD40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248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68B5A9-2DA8-4071-B6EA-752FB4E65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34" y="200580"/>
            <a:ext cx="7247166" cy="60272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  <a:cs typeface="Arial" panose="020B0604020202020204" pitchFamily="34" charset="0"/>
              </a:rPr>
              <a:t>КРОК 1. ПРОБЛЕМА ПРАВИЛЬНО</a:t>
            </a:r>
            <a:endParaRPr lang="uk-UA" sz="2400" b="1" dirty="0">
              <a:solidFill>
                <a:schemeClr val="tx2">
                  <a:lumMod val="60000"/>
                  <a:lumOff val="40000"/>
                </a:schemeClr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1628800"/>
            <a:ext cx="8591550" cy="4885877"/>
          </a:xfrm>
          <a:prstGeom prst="roundRect">
            <a:avLst/>
          </a:prstGeom>
          <a:solidFill>
            <a:srgbClr val="040300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40CE6FBC-BDA1-4FB1-ACB1-BCD0D6ED9464}"/>
              </a:ext>
            </a:extLst>
          </p:cNvPr>
          <p:cNvSpPr/>
          <p:nvPr/>
        </p:nvSpPr>
        <p:spPr>
          <a:xfrm>
            <a:off x="171450" y="1069041"/>
            <a:ext cx="1401856" cy="4978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D17994E-BC64-42EC-B9F3-4C04AB718680}"/>
              </a:ext>
            </a:extLst>
          </p:cNvPr>
          <p:cNvSpPr/>
          <p:nvPr/>
        </p:nvSpPr>
        <p:spPr>
          <a:xfrm>
            <a:off x="2082288" y="946230"/>
            <a:ext cx="616211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100" b="1" dirty="0"/>
              <a:t>ПРОБЛЕМА - одна із чорних плям у житті громади.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CCBE27A7-41C1-4FD3-B56D-43D4E703F79E}"/>
              </a:ext>
            </a:extLst>
          </p:cNvPr>
          <p:cNvSpPr/>
          <p:nvPr/>
        </p:nvSpPr>
        <p:spPr>
          <a:xfrm>
            <a:off x="228601" y="282388"/>
            <a:ext cx="1401856" cy="663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B379480-9956-4A52-9882-6A8360B4EB30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671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68B5A9-2DA8-4071-B6EA-752FB4E65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528" y="201167"/>
            <a:ext cx="7342094" cy="60272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ПРОБЛЕМА НЕПРАВИЛЬНО </a:t>
            </a:r>
            <a:br>
              <a:rPr lang="uk-UA" sz="2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</a:br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(пляма не чорна)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1800" y="1069041"/>
            <a:ext cx="8591550" cy="550657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4D5BE0AE-5E11-4DE8-A75D-20448C6C83CE}"/>
              </a:ext>
            </a:extLst>
          </p:cNvPr>
          <p:cNvSpPr/>
          <p:nvPr/>
        </p:nvSpPr>
        <p:spPr>
          <a:xfrm>
            <a:off x="228601" y="282388"/>
            <a:ext cx="1401856" cy="663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E922432-D93D-4258-A947-EB9D79962188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8575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23850" y="1275947"/>
            <a:ext cx="8591550" cy="5422476"/>
          </a:xfrm>
          <a:prstGeom prst="roundRect">
            <a:avLst/>
          </a:prstGeom>
          <a:noFill/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6" name="Полилиния 5"/>
          <p:cNvSpPr/>
          <p:nvPr/>
        </p:nvSpPr>
        <p:spPr>
          <a:xfrm>
            <a:off x="1111250" y="2159001"/>
            <a:ext cx="1352551" cy="1270678"/>
          </a:xfrm>
          <a:custGeom>
            <a:avLst/>
            <a:gdLst>
              <a:gd name="connsiteX0" fmla="*/ 0 w 1204052"/>
              <a:gd name="connsiteY0" fmla="*/ 0 h 1694237"/>
              <a:gd name="connsiteX1" fmla="*/ 67733 w 1204052"/>
              <a:gd name="connsiteY1" fmla="*/ 25400 h 1694237"/>
              <a:gd name="connsiteX2" fmla="*/ 110067 w 1204052"/>
              <a:gd name="connsiteY2" fmla="*/ 50800 h 1694237"/>
              <a:gd name="connsiteX3" fmla="*/ 177800 w 1204052"/>
              <a:gd name="connsiteY3" fmla="*/ 101600 h 1694237"/>
              <a:gd name="connsiteX4" fmla="*/ 203200 w 1204052"/>
              <a:gd name="connsiteY4" fmla="*/ 118533 h 1694237"/>
              <a:gd name="connsiteX5" fmla="*/ 228600 w 1204052"/>
              <a:gd name="connsiteY5" fmla="*/ 127000 h 1694237"/>
              <a:gd name="connsiteX6" fmla="*/ 313267 w 1204052"/>
              <a:gd name="connsiteY6" fmla="*/ 177800 h 1694237"/>
              <a:gd name="connsiteX7" fmla="*/ 338667 w 1204052"/>
              <a:gd name="connsiteY7" fmla="*/ 203200 h 1694237"/>
              <a:gd name="connsiteX8" fmla="*/ 372533 w 1204052"/>
              <a:gd name="connsiteY8" fmla="*/ 220133 h 1694237"/>
              <a:gd name="connsiteX9" fmla="*/ 397933 w 1204052"/>
              <a:gd name="connsiteY9" fmla="*/ 245533 h 1694237"/>
              <a:gd name="connsiteX10" fmla="*/ 423333 w 1204052"/>
              <a:gd name="connsiteY10" fmla="*/ 262466 h 1694237"/>
              <a:gd name="connsiteX11" fmla="*/ 448733 w 1204052"/>
              <a:gd name="connsiteY11" fmla="*/ 287866 h 1694237"/>
              <a:gd name="connsiteX12" fmla="*/ 482600 w 1204052"/>
              <a:gd name="connsiteY12" fmla="*/ 313266 h 1694237"/>
              <a:gd name="connsiteX13" fmla="*/ 499533 w 1204052"/>
              <a:gd name="connsiteY13" fmla="*/ 330200 h 1694237"/>
              <a:gd name="connsiteX14" fmla="*/ 567267 w 1204052"/>
              <a:gd name="connsiteY14" fmla="*/ 372533 h 1694237"/>
              <a:gd name="connsiteX15" fmla="*/ 643467 w 1204052"/>
              <a:gd name="connsiteY15" fmla="*/ 431800 h 1694237"/>
              <a:gd name="connsiteX16" fmla="*/ 685800 w 1204052"/>
              <a:gd name="connsiteY16" fmla="*/ 474133 h 1694237"/>
              <a:gd name="connsiteX17" fmla="*/ 770467 w 1204052"/>
              <a:gd name="connsiteY17" fmla="*/ 541866 h 1694237"/>
              <a:gd name="connsiteX18" fmla="*/ 880533 w 1204052"/>
              <a:gd name="connsiteY18" fmla="*/ 702733 h 1694237"/>
              <a:gd name="connsiteX19" fmla="*/ 914400 w 1204052"/>
              <a:gd name="connsiteY19" fmla="*/ 753533 h 1694237"/>
              <a:gd name="connsiteX20" fmla="*/ 948267 w 1204052"/>
              <a:gd name="connsiteY20" fmla="*/ 804333 h 1694237"/>
              <a:gd name="connsiteX21" fmla="*/ 1032933 w 1204052"/>
              <a:gd name="connsiteY21" fmla="*/ 982133 h 1694237"/>
              <a:gd name="connsiteX22" fmla="*/ 1083733 w 1204052"/>
              <a:gd name="connsiteY22" fmla="*/ 1143000 h 1694237"/>
              <a:gd name="connsiteX23" fmla="*/ 1092200 w 1204052"/>
              <a:gd name="connsiteY23" fmla="*/ 1210733 h 1694237"/>
              <a:gd name="connsiteX24" fmla="*/ 1109133 w 1204052"/>
              <a:gd name="connsiteY24" fmla="*/ 1354666 h 1694237"/>
              <a:gd name="connsiteX25" fmla="*/ 1126067 w 1204052"/>
              <a:gd name="connsiteY25" fmla="*/ 1447800 h 1694237"/>
              <a:gd name="connsiteX26" fmla="*/ 1143000 w 1204052"/>
              <a:gd name="connsiteY26" fmla="*/ 1490133 h 1694237"/>
              <a:gd name="connsiteX27" fmla="*/ 1159933 w 1204052"/>
              <a:gd name="connsiteY27" fmla="*/ 1557866 h 1694237"/>
              <a:gd name="connsiteX28" fmla="*/ 1176867 w 1204052"/>
              <a:gd name="connsiteY28" fmla="*/ 1583266 h 1694237"/>
              <a:gd name="connsiteX29" fmla="*/ 1185333 w 1204052"/>
              <a:gd name="connsiteY29" fmla="*/ 1625600 h 1694237"/>
              <a:gd name="connsiteX30" fmla="*/ 1202267 w 1204052"/>
              <a:gd name="connsiteY30" fmla="*/ 1693333 h 169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04052" h="1694237">
                <a:moveTo>
                  <a:pt x="0" y="0"/>
                </a:moveTo>
                <a:cubicBezTo>
                  <a:pt x="29787" y="7446"/>
                  <a:pt x="41165" y="7688"/>
                  <a:pt x="67733" y="25400"/>
                </a:cubicBezTo>
                <a:cubicBezTo>
                  <a:pt x="114219" y="56391"/>
                  <a:pt x="51110" y="31147"/>
                  <a:pt x="110067" y="50800"/>
                </a:cubicBezTo>
                <a:cubicBezTo>
                  <a:pt x="132645" y="67733"/>
                  <a:pt x="154318" y="85945"/>
                  <a:pt x="177800" y="101600"/>
                </a:cubicBezTo>
                <a:cubicBezTo>
                  <a:pt x="186267" y="107244"/>
                  <a:pt x="194099" y="113982"/>
                  <a:pt x="203200" y="118533"/>
                </a:cubicBezTo>
                <a:cubicBezTo>
                  <a:pt x="211182" y="122524"/>
                  <a:pt x="220397" y="123484"/>
                  <a:pt x="228600" y="127000"/>
                </a:cubicBezTo>
                <a:cubicBezTo>
                  <a:pt x="257925" y="139568"/>
                  <a:pt x="288640" y="158646"/>
                  <a:pt x="313267" y="177800"/>
                </a:cubicBezTo>
                <a:cubicBezTo>
                  <a:pt x="322718" y="185151"/>
                  <a:pt x="328924" y="196240"/>
                  <a:pt x="338667" y="203200"/>
                </a:cubicBezTo>
                <a:cubicBezTo>
                  <a:pt x="348937" y="210536"/>
                  <a:pt x="362263" y="212797"/>
                  <a:pt x="372533" y="220133"/>
                </a:cubicBezTo>
                <a:cubicBezTo>
                  <a:pt x="382276" y="227093"/>
                  <a:pt x="388735" y="237868"/>
                  <a:pt x="397933" y="245533"/>
                </a:cubicBezTo>
                <a:cubicBezTo>
                  <a:pt x="405750" y="252047"/>
                  <a:pt x="415516" y="255952"/>
                  <a:pt x="423333" y="262466"/>
                </a:cubicBezTo>
                <a:cubicBezTo>
                  <a:pt x="432531" y="270131"/>
                  <a:pt x="439642" y="280074"/>
                  <a:pt x="448733" y="287866"/>
                </a:cubicBezTo>
                <a:cubicBezTo>
                  <a:pt x="459447" y="297049"/>
                  <a:pt x="471760" y="304232"/>
                  <a:pt x="482600" y="313266"/>
                </a:cubicBezTo>
                <a:cubicBezTo>
                  <a:pt x="488732" y="318376"/>
                  <a:pt x="492993" y="325622"/>
                  <a:pt x="499533" y="330200"/>
                </a:cubicBezTo>
                <a:cubicBezTo>
                  <a:pt x="521345" y="345468"/>
                  <a:pt x="546251" y="356187"/>
                  <a:pt x="567267" y="372533"/>
                </a:cubicBezTo>
                <a:cubicBezTo>
                  <a:pt x="592667" y="392289"/>
                  <a:pt x="620713" y="409046"/>
                  <a:pt x="643467" y="431800"/>
                </a:cubicBezTo>
                <a:cubicBezTo>
                  <a:pt x="657578" y="445911"/>
                  <a:pt x="670719" y="461063"/>
                  <a:pt x="685800" y="474133"/>
                </a:cubicBezTo>
                <a:cubicBezTo>
                  <a:pt x="713112" y="497803"/>
                  <a:pt x="749895" y="512150"/>
                  <a:pt x="770467" y="541866"/>
                </a:cubicBezTo>
                <a:cubicBezTo>
                  <a:pt x="858302" y="668740"/>
                  <a:pt x="821891" y="614770"/>
                  <a:pt x="880533" y="702733"/>
                </a:cubicBezTo>
                <a:lnTo>
                  <a:pt x="914400" y="753533"/>
                </a:lnTo>
                <a:cubicBezTo>
                  <a:pt x="925689" y="770466"/>
                  <a:pt x="939166" y="786130"/>
                  <a:pt x="948267" y="804333"/>
                </a:cubicBezTo>
                <a:cubicBezTo>
                  <a:pt x="971253" y="850305"/>
                  <a:pt x="1013232" y="930419"/>
                  <a:pt x="1032933" y="982133"/>
                </a:cubicBezTo>
                <a:cubicBezTo>
                  <a:pt x="1056002" y="1042689"/>
                  <a:pt x="1066947" y="1084249"/>
                  <a:pt x="1083733" y="1143000"/>
                </a:cubicBezTo>
                <a:cubicBezTo>
                  <a:pt x="1086555" y="1165578"/>
                  <a:pt x="1089541" y="1188135"/>
                  <a:pt x="1092200" y="1210733"/>
                </a:cubicBezTo>
                <a:cubicBezTo>
                  <a:pt x="1098121" y="1261062"/>
                  <a:pt x="1102001" y="1304741"/>
                  <a:pt x="1109133" y="1354666"/>
                </a:cubicBezTo>
                <a:cubicBezTo>
                  <a:pt x="1110595" y="1364897"/>
                  <a:pt x="1122089" y="1434540"/>
                  <a:pt x="1126067" y="1447800"/>
                </a:cubicBezTo>
                <a:cubicBezTo>
                  <a:pt x="1130434" y="1462357"/>
                  <a:pt x="1138633" y="1475576"/>
                  <a:pt x="1143000" y="1490133"/>
                </a:cubicBezTo>
                <a:cubicBezTo>
                  <a:pt x="1150242" y="1514274"/>
                  <a:pt x="1148762" y="1535523"/>
                  <a:pt x="1159933" y="1557866"/>
                </a:cubicBezTo>
                <a:cubicBezTo>
                  <a:pt x="1164484" y="1566968"/>
                  <a:pt x="1171222" y="1574799"/>
                  <a:pt x="1176867" y="1583266"/>
                </a:cubicBezTo>
                <a:cubicBezTo>
                  <a:pt x="1179689" y="1597377"/>
                  <a:pt x="1181547" y="1611716"/>
                  <a:pt x="1185333" y="1625600"/>
                </a:cubicBezTo>
                <a:cubicBezTo>
                  <a:pt x="1204052" y="1694237"/>
                  <a:pt x="1202267" y="1654604"/>
                  <a:pt x="1202267" y="1693333"/>
                </a:cubicBezTo>
              </a:path>
            </a:pathLst>
          </a:custGeom>
          <a:ln w="254000">
            <a:solidFill>
              <a:srgbClr val="040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7" name="Полилиния 6"/>
          <p:cNvSpPr/>
          <p:nvPr/>
        </p:nvSpPr>
        <p:spPr>
          <a:xfrm rot="3241624">
            <a:off x="2457499" y="2273301"/>
            <a:ext cx="903039" cy="1270678"/>
          </a:xfrm>
          <a:custGeom>
            <a:avLst/>
            <a:gdLst>
              <a:gd name="connsiteX0" fmla="*/ 0 w 1204052"/>
              <a:gd name="connsiteY0" fmla="*/ 0 h 1694237"/>
              <a:gd name="connsiteX1" fmla="*/ 67733 w 1204052"/>
              <a:gd name="connsiteY1" fmla="*/ 25400 h 1694237"/>
              <a:gd name="connsiteX2" fmla="*/ 110067 w 1204052"/>
              <a:gd name="connsiteY2" fmla="*/ 50800 h 1694237"/>
              <a:gd name="connsiteX3" fmla="*/ 177800 w 1204052"/>
              <a:gd name="connsiteY3" fmla="*/ 101600 h 1694237"/>
              <a:gd name="connsiteX4" fmla="*/ 203200 w 1204052"/>
              <a:gd name="connsiteY4" fmla="*/ 118533 h 1694237"/>
              <a:gd name="connsiteX5" fmla="*/ 228600 w 1204052"/>
              <a:gd name="connsiteY5" fmla="*/ 127000 h 1694237"/>
              <a:gd name="connsiteX6" fmla="*/ 313267 w 1204052"/>
              <a:gd name="connsiteY6" fmla="*/ 177800 h 1694237"/>
              <a:gd name="connsiteX7" fmla="*/ 338667 w 1204052"/>
              <a:gd name="connsiteY7" fmla="*/ 203200 h 1694237"/>
              <a:gd name="connsiteX8" fmla="*/ 372533 w 1204052"/>
              <a:gd name="connsiteY8" fmla="*/ 220133 h 1694237"/>
              <a:gd name="connsiteX9" fmla="*/ 397933 w 1204052"/>
              <a:gd name="connsiteY9" fmla="*/ 245533 h 1694237"/>
              <a:gd name="connsiteX10" fmla="*/ 423333 w 1204052"/>
              <a:gd name="connsiteY10" fmla="*/ 262466 h 1694237"/>
              <a:gd name="connsiteX11" fmla="*/ 448733 w 1204052"/>
              <a:gd name="connsiteY11" fmla="*/ 287866 h 1694237"/>
              <a:gd name="connsiteX12" fmla="*/ 482600 w 1204052"/>
              <a:gd name="connsiteY12" fmla="*/ 313266 h 1694237"/>
              <a:gd name="connsiteX13" fmla="*/ 499533 w 1204052"/>
              <a:gd name="connsiteY13" fmla="*/ 330200 h 1694237"/>
              <a:gd name="connsiteX14" fmla="*/ 567267 w 1204052"/>
              <a:gd name="connsiteY14" fmla="*/ 372533 h 1694237"/>
              <a:gd name="connsiteX15" fmla="*/ 643467 w 1204052"/>
              <a:gd name="connsiteY15" fmla="*/ 431800 h 1694237"/>
              <a:gd name="connsiteX16" fmla="*/ 685800 w 1204052"/>
              <a:gd name="connsiteY16" fmla="*/ 474133 h 1694237"/>
              <a:gd name="connsiteX17" fmla="*/ 770467 w 1204052"/>
              <a:gd name="connsiteY17" fmla="*/ 541866 h 1694237"/>
              <a:gd name="connsiteX18" fmla="*/ 880533 w 1204052"/>
              <a:gd name="connsiteY18" fmla="*/ 702733 h 1694237"/>
              <a:gd name="connsiteX19" fmla="*/ 914400 w 1204052"/>
              <a:gd name="connsiteY19" fmla="*/ 753533 h 1694237"/>
              <a:gd name="connsiteX20" fmla="*/ 948267 w 1204052"/>
              <a:gd name="connsiteY20" fmla="*/ 804333 h 1694237"/>
              <a:gd name="connsiteX21" fmla="*/ 1032933 w 1204052"/>
              <a:gd name="connsiteY21" fmla="*/ 982133 h 1694237"/>
              <a:gd name="connsiteX22" fmla="*/ 1083733 w 1204052"/>
              <a:gd name="connsiteY22" fmla="*/ 1143000 h 1694237"/>
              <a:gd name="connsiteX23" fmla="*/ 1092200 w 1204052"/>
              <a:gd name="connsiteY23" fmla="*/ 1210733 h 1694237"/>
              <a:gd name="connsiteX24" fmla="*/ 1109133 w 1204052"/>
              <a:gd name="connsiteY24" fmla="*/ 1354666 h 1694237"/>
              <a:gd name="connsiteX25" fmla="*/ 1126067 w 1204052"/>
              <a:gd name="connsiteY25" fmla="*/ 1447800 h 1694237"/>
              <a:gd name="connsiteX26" fmla="*/ 1143000 w 1204052"/>
              <a:gd name="connsiteY26" fmla="*/ 1490133 h 1694237"/>
              <a:gd name="connsiteX27" fmla="*/ 1159933 w 1204052"/>
              <a:gd name="connsiteY27" fmla="*/ 1557866 h 1694237"/>
              <a:gd name="connsiteX28" fmla="*/ 1176867 w 1204052"/>
              <a:gd name="connsiteY28" fmla="*/ 1583266 h 1694237"/>
              <a:gd name="connsiteX29" fmla="*/ 1185333 w 1204052"/>
              <a:gd name="connsiteY29" fmla="*/ 1625600 h 1694237"/>
              <a:gd name="connsiteX30" fmla="*/ 1202267 w 1204052"/>
              <a:gd name="connsiteY30" fmla="*/ 1693333 h 169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04052" h="1694237">
                <a:moveTo>
                  <a:pt x="0" y="0"/>
                </a:moveTo>
                <a:cubicBezTo>
                  <a:pt x="29787" y="7446"/>
                  <a:pt x="41165" y="7688"/>
                  <a:pt x="67733" y="25400"/>
                </a:cubicBezTo>
                <a:cubicBezTo>
                  <a:pt x="114219" y="56391"/>
                  <a:pt x="51110" y="31147"/>
                  <a:pt x="110067" y="50800"/>
                </a:cubicBezTo>
                <a:cubicBezTo>
                  <a:pt x="132645" y="67733"/>
                  <a:pt x="154318" y="85945"/>
                  <a:pt x="177800" y="101600"/>
                </a:cubicBezTo>
                <a:cubicBezTo>
                  <a:pt x="186267" y="107244"/>
                  <a:pt x="194099" y="113982"/>
                  <a:pt x="203200" y="118533"/>
                </a:cubicBezTo>
                <a:cubicBezTo>
                  <a:pt x="211182" y="122524"/>
                  <a:pt x="220397" y="123484"/>
                  <a:pt x="228600" y="127000"/>
                </a:cubicBezTo>
                <a:cubicBezTo>
                  <a:pt x="257925" y="139568"/>
                  <a:pt x="288640" y="158646"/>
                  <a:pt x="313267" y="177800"/>
                </a:cubicBezTo>
                <a:cubicBezTo>
                  <a:pt x="322718" y="185151"/>
                  <a:pt x="328924" y="196240"/>
                  <a:pt x="338667" y="203200"/>
                </a:cubicBezTo>
                <a:cubicBezTo>
                  <a:pt x="348937" y="210536"/>
                  <a:pt x="362263" y="212797"/>
                  <a:pt x="372533" y="220133"/>
                </a:cubicBezTo>
                <a:cubicBezTo>
                  <a:pt x="382276" y="227093"/>
                  <a:pt x="388735" y="237868"/>
                  <a:pt x="397933" y="245533"/>
                </a:cubicBezTo>
                <a:cubicBezTo>
                  <a:pt x="405750" y="252047"/>
                  <a:pt x="415516" y="255952"/>
                  <a:pt x="423333" y="262466"/>
                </a:cubicBezTo>
                <a:cubicBezTo>
                  <a:pt x="432531" y="270131"/>
                  <a:pt x="439642" y="280074"/>
                  <a:pt x="448733" y="287866"/>
                </a:cubicBezTo>
                <a:cubicBezTo>
                  <a:pt x="459447" y="297049"/>
                  <a:pt x="471760" y="304232"/>
                  <a:pt x="482600" y="313266"/>
                </a:cubicBezTo>
                <a:cubicBezTo>
                  <a:pt x="488732" y="318376"/>
                  <a:pt x="492993" y="325622"/>
                  <a:pt x="499533" y="330200"/>
                </a:cubicBezTo>
                <a:cubicBezTo>
                  <a:pt x="521345" y="345468"/>
                  <a:pt x="546251" y="356187"/>
                  <a:pt x="567267" y="372533"/>
                </a:cubicBezTo>
                <a:cubicBezTo>
                  <a:pt x="592667" y="392289"/>
                  <a:pt x="620713" y="409046"/>
                  <a:pt x="643467" y="431800"/>
                </a:cubicBezTo>
                <a:cubicBezTo>
                  <a:pt x="657578" y="445911"/>
                  <a:pt x="670719" y="461063"/>
                  <a:pt x="685800" y="474133"/>
                </a:cubicBezTo>
                <a:cubicBezTo>
                  <a:pt x="713112" y="497803"/>
                  <a:pt x="749895" y="512150"/>
                  <a:pt x="770467" y="541866"/>
                </a:cubicBezTo>
                <a:cubicBezTo>
                  <a:pt x="858302" y="668740"/>
                  <a:pt x="821891" y="614770"/>
                  <a:pt x="880533" y="702733"/>
                </a:cubicBezTo>
                <a:lnTo>
                  <a:pt x="914400" y="753533"/>
                </a:lnTo>
                <a:cubicBezTo>
                  <a:pt x="925689" y="770466"/>
                  <a:pt x="939166" y="786130"/>
                  <a:pt x="948267" y="804333"/>
                </a:cubicBezTo>
                <a:cubicBezTo>
                  <a:pt x="971253" y="850305"/>
                  <a:pt x="1013232" y="930419"/>
                  <a:pt x="1032933" y="982133"/>
                </a:cubicBezTo>
                <a:cubicBezTo>
                  <a:pt x="1056002" y="1042689"/>
                  <a:pt x="1066947" y="1084249"/>
                  <a:pt x="1083733" y="1143000"/>
                </a:cubicBezTo>
                <a:cubicBezTo>
                  <a:pt x="1086555" y="1165578"/>
                  <a:pt x="1089541" y="1188135"/>
                  <a:pt x="1092200" y="1210733"/>
                </a:cubicBezTo>
                <a:cubicBezTo>
                  <a:pt x="1098121" y="1261062"/>
                  <a:pt x="1102001" y="1304741"/>
                  <a:pt x="1109133" y="1354666"/>
                </a:cubicBezTo>
                <a:cubicBezTo>
                  <a:pt x="1110595" y="1364897"/>
                  <a:pt x="1122089" y="1434540"/>
                  <a:pt x="1126067" y="1447800"/>
                </a:cubicBezTo>
                <a:cubicBezTo>
                  <a:pt x="1130434" y="1462357"/>
                  <a:pt x="1138633" y="1475576"/>
                  <a:pt x="1143000" y="1490133"/>
                </a:cubicBezTo>
                <a:cubicBezTo>
                  <a:pt x="1150242" y="1514274"/>
                  <a:pt x="1148762" y="1535523"/>
                  <a:pt x="1159933" y="1557866"/>
                </a:cubicBezTo>
                <a:cubicBezTo>
                  <a:pt x="1164484" y="1566968"/>
                  <a:pt x="1171222" y="1574799"/>
                  <a:pt x="1176867" y="1583266"/>
                </a:cubicBezTo>
                <a:cubicBezTo>
                  <a:pt x="1179689" y="1597377"/>
                  <a:pt x="1181547" y="1611716"/>
                  <a:pt x="1185333" y="1625600"/>
                </a:cubicBezTo>
                <a:cubicBezTo>
                  <a:pt x="1204052" y="1694237"/>
                  <a:pt x="1202267" y="1654604"/>
                  <a:pt x="1202267" y="1693333"/>
                </a:cubicBezTo>
              </a:path>
            </a:pathLst>
          </a:custGeom>
          <a:ln w="254000">
            <a:solidFill>
              <a:srgbClr val="040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8" name="Полилиния 7"/>
          <p:cNvSpPr/>
          <p:nvPr/>
        </p:nvSpPr>
        <p:spPr>
          <a:xfrm rot="3241624">
            <a:off x="1901271" y="3932704"/>
            <a:ext cx="1190927" cy="1470884"/>
          </a:xfrm>
          <a:custGeom>
            <a:avLst/>
            <a:gdLst>
              <a:gd name="connsiteX0" fmla="*/ 0 w 1204052"/>
              <a:gd name="connsiteY0" fmla="*/ 0 h 1694237"/>
              <a:gd name="connsiteX1" fmla="*/ 67733 w 1204052"/>
              <a:gd name="connsiteY1" fmla="*/ 25400 h 1694237"/>
              <a:gd name="connsiteX2" fmla="*/ 110067 w 1204052"/>
              <a:gd name="connsiteY2" fmla="*/ 50800 h 1694237"/>
              <a:gd name="connsiteX3" fmla="*/ 177800 w 1204052"/>
              <a:gd name="connsiteY3" fmla="*/ 101600 h 1694237"/>
              <a:gd name="connsiteX4" fmla="*/ 203200 w 1204052"/>
              <a:gd name="connsiteY4" fmla="*/ 118533 h 1694237"/>
              <a:gd name="connsiteX5" fmla="*/ 228600 w 1204052"/>
              <a:gd name="connsiteY5" fmla="*/ 127000 h 1694237"/>
              <a:gd name="connsiteX6" fmla="*/ 313267 w 1204052"/>
              <a:gd name="connsiteY6" fmla="*/ 177800 h 1694237"/>
              <a:gd name="connsiteX7" fmla="*/ 338667 w 1204052"/>
              <a:gd name="connsiteY7" fmla="*/ 203200 h 1694237"/>
              <a:gd name="connsiteX8" fmla="*/ 372533 w 1204052"/>
              <a:gd name="connsiteY8" fmla="*/ 220133 h 1694237"/>
              <a:gd name="connsiteX9" fmla="*/ 397933 w 1204052"/>
              <a:gd name="connsiteY9" fmla="*/ 245533 h 1694237"/>
              <a:gd name="connsiteX10" fmla="*/ 423333 w 1204052"/>
              <a:gd name="connsiteY10" fmla="*/ 262466 h 1694237"/>
              <a:gd name="connsiteX11" fmla="*/ 448733 w 1204052"/>
              <a:gd name="connsiteY11" fmla="*/ 287866 h 1694237"/>
              <a:gd name="connsiteX12" fmla="*/ 482600 w 1204052"/>
              <a:gd name="connsiteY12" fmla="*/ 313266 h 1694237"/>
              <a:gd name="connsiteX13" fmla="*/ 499533 w 1204052"/>
              <a:gd name="connsiteY13" fmla="*/ 330200 h 1694237"/>
              <a:gd name="connsiteX14" fmla="*/ 567267 w 1204052"/>
              <a:gd name="connsiteY14" fmla="*/ 372533 h 1694237"/>
              <a:gd name="connsiteX15" fmla="*/ 643467 w 1204052"/>
              <a:gd name="connsiteY15" fmla="*/ 431800 h 1694237"/>
              <a:gd name="connsiteX16" fmla="*/ 685800 w 1204052"/>
              <a:gd name="connsiteY16" fmla="*/ 474133 h 1694237"/>
              <a:gd name="connsiteX17" fmla="*/ 770467 w 1204052"/>
              <a:gd name="connsiteY17" fmla="*/ 541866 h 1694237"/>
              <a:gd name="connsiteX18" fmla="*/ 880533 w 1204052"/>
              <a:gd name="connsiteY18" fmla="*/ 702733 h 1694237"/>
              <a:gd name="connsiteX19" fmla="*/ 914400 w 1204052"/>
              <a:gd name="connsiteY19" fmla="*/ 753533 h 1694237"/>
              <a:gd name="connsiteX20" fmla="*/ 948267 w 1204052"/>
              <a:gd name="connsiteY20" fmla="*/ 804333 h 1694237"/>
              <a:gd name="connsiteX21" fmla="*/ 1032933 w 1204052"/>
              <a:gd name="connsiteY21" fmla="*/ 982133 h 1694237"/>
              <a:gd name="connsiteX22" fmla="*/ 1083733 w 1204052"/>
              <a:gd name="connsiteY22" fmla="*/ 1143000 h 1694237"/>
              <a:gd name="connsiteX23" fmla="*/ 1092200 w 1204052"/>
              <a:gd name="connsiteY23" fmla="*/ 1210733 h 1694237"/>
              <a:gd name="connsiteX24" fmla="*/ 1109133 w 1204052"/>
              <a:gd name="connsiteY24" fmla="*/ 1354666 h 1694237"/>
              <a:gd name="connsiteX25" fmla="*/ 1126067 w 1204052"/>
              <a:gd name="connsiteY25" fmla="*/ 1447800 h 1694237"/>
              <a:gd name="connsiteX26" fmla="*/ 1143000 w 1204052"/>
              <a:gd name="connsiteY26" fmla="*/ 1490133 h 1694237"/>
              <a:gd name="connsiteX27" fmla="*/ 1159933 w 1204052"/>
              <a:gd name="connsiteY27" fmla="*/ 1557866 h 1694237"/>
              <a:gd name="connsiteX28" fmla="*/ 1176867 w 1204052"/>
              <a:gd name="connsiteY28" fmla="*/ 1583266 h 1694237"/>
              <a:gd name="connsiteX29" fmla="*/ 1185333 w 1204052"/>
              <a:gd name="connsiteY29" fmla="*/ 1625600 h 1694237"/>
              <a:gd name="connsiteX30" fmla="*/ 1202267 w 1204052"/>
              <a:gd name="connsiteY30" fmla="*/ 1693333 h 169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04052" h="1694237">
                <a:moveTo>
                  <a:pt x="0" y="0"/>
                </a:moveTo>
                <a:cubicBezTo>
                  <a:pt x="29787" y="7446"/>
                  <a:pt x="41165" y="7688"/>
                  <a:pt x="67733" y="25400"/>
                </a:cubicBezTo>
                <a:cubicBezTo>
                  <a:pt x="114219" y="56391"/>
                  <a:pt x="51110" y="31147"/>
                  <a:pt x="110067" y="50800"/>
                </a:cubicBezTo>
                <a:cubicBezTo>
                  <a:pt x="132645" y="67733"/>
                  <a:pt x="154318" y="85945"/>
                  <a:pt x="177800" y="101600"/>
                </a:cubicBezTo>
                <a:cubicBezTo>
                  <a:pt x="186267" y="107244"/>
                  <a:pt x="194099" y="113982"/>
                  <a:pt x="203200" y="118533"/>
                </a:cubicBezTo>
                <a:cubicBezTo>
                  <a:pt x="211182" y="122524"/>
                  <a:pt x="220397" y="123484"/>
                  <a:pt x="228600" y="127000"/>
                </a:cubicBezTo>
                <a:cubicBezTo>
                  <a:pt x="257925" y="139568"/>
                  <a:pt x="288640" y="158646"/>
                  <a:pt x="313267" y="177800"/>
                </a:cubicBezTo>
                <a:cubicBezTo>
                  <a:pt x="322718" y="185151"/>
                  <a:pt x="328924" y="196240"/>
                  <a:pt x="338667" y="203200"/>
                </a:cubicBezTo>
                <a:cubicBezTo>
                  <a:pt x="348937" y="210536"/>
                  <a:pt x="362263" y="212797"/>
                  <a:pt x="372533" y="220133"/>
                </a:cubicBezTo>
                <a:cubicBezTo>
                  <a:pt x="382276" y="227093"/>
                  <a:pt x="388735" y="237868"/>
                  <a:pt x="397933" y="245533"/>
                </a:cubicBezTo>
                <a:cubicBezTo>
                  <a:pt x="405750" y="252047"/>
                  <a:pt x="415516" y="255952"/>
                  <a:pt x="423333" y="262466"/>
                </a:cubicBezTo>
                <a:cubicBezTo>
                  <a:pt x="432531" y="270131"/>
                  <a:pt x="439642" y="280074"/>
                  <a:pt x="448733" y="287866"/>
                </a:cubicBezTo>
                <a:cubicBezTo>
                  <a:pt x="459447" y="297049"/>
                  <a:pt x="471760" y="304232"/>
                  <a:pt x="482600" y="313266"/>
                </a:cubicBezTo>
                <a:cubicBezTo>
                  <a:pt x="488732" y="318376"/>
                  <a:pt x="492993" y="325622"/>
                  <a:pt x="499533" y="330200"/>
                </a:cubicBezTo>
                <a:cubicBezTo>
                  <a:pt x="521345" y="345468"/>
                  <a:pt x="546251" y="356187"/>
                  <a:pt x="567267" y="372533"/>
                </a:cubicBezTo>
                <a:cubicBezTo>
                  <a:pt x="592667" y="392289"/>
                  <a:pt x="620713" y="409046"/>
                  <a:pt x="643467" y="431800"/>
                </a:cubicBezTo>
                <a:cubicBezTo>
                  <a:pt x="657578" y="445911"/>
                  <a:pt x="670719" y="461063"/>
                  <a:pt x="685800" y="474133"/>
                </a:cubicBezTo>
                <a:cubicBezTo>
                  <a:pt x="713112" y="497803"/>
                  <a:pt x="749895" y="512150"/>
                  <a:pt x="770467" y="541866"/>
                </a:cubicBezTo>
                <a:cubicBezTo>
                  <a:pt x="858302" y="668740"/>
                  <a:pt x="821891" y="614770"/>
                  <a:pt x="880533" y="702733"/>
                </a:cubicBezTo>
                <a:lnTo>
                  <a:pt x="914400" y="753533"/>
                </a:lnTo>
                <a:cubicBezTo>
                  <a:pt x="925689" y="770466"/>
                  <a:pt x="939166" y="786130"/>
                  <a:pt x="948267" y="804333"/>
                </a:cubicBezTo>
                <a:cubicBezTo>
                  <a:pt x="971253" y="850305"/>
                  <a:pt x="1013232" y="930419"/>
                  <a:pt x="1032933" y="982133"/>
                </a:cubicBezTo>
                <a:cubicBezTo>
                  <a:pt x="1056002" y="1042689"/>
                  <a:pt x="1066947" y="1084249"/>
                  <a:pt x="1083733" y="1143000"/>
                </a:cubicBezTo>
                <a:cubicBezTo>
                  <a:pt x="1086555" y="1165578"/>
                  <a:pt x="1089541" y="1188135"/>
                  <a:pt x="1092200" y="1210733"/>
                </a:cubicBezTo>
                <a:cubicBezTo>
                  <a:pt x="1098121" y="1261062"/>
                  <a:pt x="1102001" y="1304741"/>
                  <a:pt x="1109133" y="1354666"/>
                </a:cubicBezTo>
                <a:cubicBezTo>
                  <a:pt x="1110595" y="1364897"/>
                  <a:pt x="1122089" y="1434540"/>
                  <a:pt x="1126067" y="1447800"/>
                </a:cubicBezTo>
                <a:cubicBezTo>
                  <a:pt x="1130434" y="1462357"/>
                  <a:pt x="1138633" y="1475576"/>
                  <a:pt x="1143000" y="1490133"/>
                </a:cubicBezTo>
                <a:cubicBezTo>
                  <a:pt x="1150242" y="1514274"/>
                  <a:pt x="1148762" y="1535523"/>
                  <a:pt x="1159933" y="1557866"/>
                </a:cubicBezTo>
                <a:cubicBezTo>
                  <a:pt x="1164484" y="1566968"/>
                  <a:pt x="1171222" y="1574799"/>
                  <a:pt x="1176867" y="1583266"/>
                </a:cubicBezTo>
                <a:cubicBezTo>
                  <a:pt x="1179689" y="1597377"/>
                  <a:pt x="1181547" y="1611716"/>
                  <a:pt x="1185333" y="1625600"/>
                </a:cubicBezTo>
                <a:cubicBezTo>
                  <a:pt x="1204052" y="1694237"/>
                  <a:pt x="1202267" y="1654604"/>
                  <a:pt x="1202267" y="1693333"/>
                </a:cubicBezTo>
              </a:path>
            </a:pathLst>
          </a:custGeom>
          <a:ln w="254000">
            <a:solidFill>
              <a:srgbClr val="040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9" name="Полилиния 8"/>
          <p:cNvSpPr/>
          <p:nvPr/>
        </p:nvSpPr>
        <p:spPr>
          <a:xfrm rot="7451149">
            <a:off x="3969704" y="2339502"/>
            <a:ext cx="1702440" cy="2126023"/>
          </a:xfrm>
          <a:custGeom>
            <a:avLst/>
            <a:gdLst>
              <a:gd name="connsiteX0" fmla="*/ 0 w 1204052"/>
              <a:gd name="connsiteY0" fmla="*/ 0 h 1694237"/>
              <a:gd name="connsiteX1" fmla="*/ 67733 w 1204052"/>
              <a:gd name="connsiteY1" fmla="*/ 25400 h 1694237"/>
              <a:gd name="connsiteX2" fmla="*/ 110067 w 1204052"/>
              <a:gd name="connsiteY2" fmla="*/ 50800 h 1694237"/>
              <a:gd name="connsiteX3" fmla="*/ 177800 w 1204052"/>
              <a:gd name="connsiteY3" fmla="*/ 101600 h 1694237"/>
              <a:gd name="connsiteX4" fmla="*/ 203200 w 1204052"/>
              <a:gd name="connsiteY4" fmla="*/ 118533 h 1694237"/>
              <a:gd name="connsiteX5" fmla="*/ 228600 w 1204052"/>
              <a:gd name="connsiteY5" fmla="*/ 127000 h 1694237"/>
              <a:gd name="connsiteX6" fmla="*/ 313267 w 1204052"/>
              <a:gd name="connsiteY6" fmla="*/ 177800 h 1694237"/>
              <a:gd name="connsiteX7" fmla="*/ 338667 w 1204052"/>
              <a:gd name="connsiteY7" fmla="*/ 203200 h 1694237"/>
              <a:gd name="connsiteX8" fmla="*/ 372533 w 1204052"/>
              <a:gd name="connsiteY8" fmla="*/ 220133 h 1694237"/>
              <a:gd name="connsiteX9" fmla="*/ 397933 w 1204052"/>
              <a:gd name="connsiteY9" fmla="*/ 245533 h 1694237"/>
              <a:gd name="connsiteX10" fmla="*/ 423333 w 1204052"/>
              <a:gd name="connsiteY10" fmla="*/ 262466 h 1694237"/>
              <a:gd name="connsiteX11" fmla="*/ 448733 w 1204052"/>
              <a:gd name="connsiteY11" fmla="*/ 287866 h 1694237"/>
              <a:gd name="connsiteX12" fmla="*/ 482600 w 1204052"/>
              <a:gd name="connsiteY12" fmla="*/ 313266 h 1694237"/>
              <a:gd name="connsiteX13" fmla="*/ 499533 w 1204052"/>
              <a:gd name="connsiteY13" fmla="*/ 330200 h 1694237"/>
              <a:gd name="connsiteX14" fmla="*/ 567267 w 1204052"/>
              <a:gd name="connsiteY14" fmla="*/ 372533 h 1694237"/>
              <a:gd name="connsiteX15" fmla="*/ 643467 w 1204052"/>
              <a:gd name="connsiteY15" fmla="*/ 431800 h 1694237"/>
              <a:gd name="connsiteX16" fmla="*/ 685800 w 1204052"/>
              <a:gd name="connsiteY16" fmla="*/ 474133 h 1694237"/>
              <a:gd name="connsiteX17" fmla="*/ 770467 w 1204052"/>
              <a:gd name="connsiteY17" fmla="*/ 541866 h 1694237"/>
              <a:gd name="connsiteX18" fmla="*/ 880533 w 1204052"/>
              <a:gd name="connsiteY18" fmla="*/ 702733 h 1694237"/>
              <a:gd name="connsiteX19" fmla="*/ 914400 w 1204052"/>
              <a:gd name="connsiteY19" fmla="*/ 753533 h 1694237"/>
              <a:gd name="connsiteX20" fmla="*/ 948267 w 1204052"/>
              <a:gd name="connsiteY20" fmla="*/ 804333 h 1694237"/>
              <a:gd name="connsiteX21" fmla="*/ 1032933 w 1204052"/>
              <a:gd name="connsiteY21" fmla="*/ 982133 h 1694237"/>
              <a:gd name="connsiteX22" fmla="*/ 1083733 w 1204052"/>
              <a:gd name="connsiteY22" fmla="*/ 1143000 h 1694237"/>
              <a:gd name="connsiteX23" fmla="*/ 1092200 w 1204052"/>
              <a:gd name="connsiteY23" fmla="*/ 1210733 h 1694237"/>
              <a:gd name="connsiteX24" fmla="*/ 1109133 w 1204052"/>
              <a:gd name="connsiteY24" fmla="*/ 1354666 h 1694237"/>
              <a:gd name="connsiteX25" fmla="*/ 1126067 w 1204052"/>
              <a:gd name="connsiteY25" fmla="*/ 1447800 h 1694237"/>
              <a:gd name="connsiteX26" fmla="*/ 1143000 w 1204052"/>
              <a:gd name="connsiteY26" fmla="*/ 1490133 h 1694237"/>
              <a:gd name="connsiteX27" fmla="*/ 1159933 w 1204052"/>
              <a:gd name="connsiteY27" fmla="*/ 1557866 h 1694237"/>
              <a:gd name="connsiteX28" fmla="*/ 1176867 w 1204052"/>
              <a:gd name="connsiteY28" fmla="*/ 1583266 h 1694237"/>
              <a:gd name="connsiteX29" fmla="*/ 1185333 w 1204052"/>
              <a:gd name="connsiteY29" fmla="*/ 1625600 h 1694237"/>
              <a:gd name="connsiteX30" fmla="*/ 1202267 w 1204052"/>
              <a:gd name="connsiteY30" fmla="*/ 1693333 h 169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04052" h="1694237">
                <a:moveTo>
                  <a:pt x="0" y="0"/>
                </a:moveTo>
                <a:cubicBezTo>
                  <a:pt x="29787" y="7446"/>
                  <a:pt x="41165" y="7688"/>
                  <a:pt x="67733" y="25400"/>
                </a:cubicBezTo>
                <a:cubicBezTo>
                  <a:pt x="114219" y="56391"/>
                  <a:pt x="51110" y="31147"/>
                  <a:pt x="110067" y="50800"/>
                </a:cubicBezTo>
                <a:cubicBezTo>
                  <a:pt x="132645" y="67733"/>
                  <a:pt x="154318" y="85945"/>
                  <a:pt x="177800" y="101600"/>
                </a:cubicBezTo>
                <a:cubicBezTo>
                  <a:pt x="186267" y="107244"/>
                  <a:pt x="194099" y="113982"/>
                  <a:pt x="203200" y="118533"/>
                </a:cubicBezTo>
                <a:cubicBezTo>
                  <a:pt x="211182" y="122524"/>
                  <a:pt x="220397" y="123484"/>
                  <a:pt x="228600" y="127000"/>
                </a:cubicBezTo>
                <a:cubicBezTo>
                  <a:pt x="257925" y="139568"/>
                  <a:pt x="288640" y="158646"/>
                  <a:pt x="313267" y="177800"/>
                </a:cubicBezTo>
                <a:cubicBezTo>
                  <a:pt x="322718" y="185151"/>
                  <a:pt x="328924" y="196240"/>
                  <a:pt x="338667" y="203200"/>
                </a:cubicBezTo>
                <a:cubicBezTo>
                  <a:pt x="348937" y="210536"/>
                  <a:pt x="362263" y="212797"/>
                  <a:pt x="372533" y="220133"/>
                </a:cubicBezTo>
                <a:cubicBezTo>
                  <a:pt x="382276" y="227093"/>
                  <a:pt x="388735" y="237868"/>
                  <a:pt x="397933" y="245533"/>
                </a:cubicBezTo>
                <a:cubicBezTo>
                  <a:pt x="405750" y="252047"/>
                  <a:pt x="415516" y="255952"/>
                  <a:pt x="423333" y="262466"/>
                </a:cubicBezTo>
                <a:cubicBezTo>
                  <a:pt x="432531" y="270131"/>
                  <a:pt x="439642" y="280074"/>
                  <a:pt x="448733" y="287866"/>
                </a:cubicBezTo>
                <a:cubicBezTo>
                  <a:pt x="459447" y="297049"/>
                  <a:pt x="471760" y="304232"/>
                  <a:pt x="482600" y="313266"/>
                </a:cubicBezTo>
                <a:cubicBezTo>
                  <a:pt x="488732" y="318376"/>
                  <a:pt x="492993" y="325622"/>
                  <a:pt x="499533" y="330200"/>
                </a:cubicBezTo>
                <a:cubicBezTo>
                  <a:pt x="521345" y="345468"/>
                  <a:pt x="546251" y="356187"/>
                  <a:pt x="567267" y="372533"/>
                </a:cubicBezTo>
                <a:cubicBezTo>
                  <a:pt x="592667" y="392289"/>
                  <a:pt x="620713" y="409046"/>
                  <a:pt x="643467" y="431800"/>
                </a:cubicBezTo>
                <a:cubicBezTo>
                  <a:pt x="657578" y="445911"/>
                  <a:pt x="670719" y="461063"/>
                  <a:pt x="685800" y="474133"/>
                </a:cubicBezTo>
                <a:cubicBezTo>
                  <a:pt x="713112" y="497803"/>
                  <a:pt x="749895" y="512150"/>
                  <a:pt x="770467" y="541866"/>
                </a:cubicBezTo>
                <a:cubicBezTo>
                  <a:pt x="858302" y="668740"/>
                  <a:pt x="821891" y="614770"/>
                  <a:pt x="880533" y="702733"/>
                </a:cubicBezTo>
                <a:lnTo>
                  <a:pt x="914400" y="753533"/>
                </a:lnTo>
                <a:cubicBezTo>
                  <a:pt x="925689" y="770466"/>
                  <a:pt x="939166" y="786130"/>
                  <a:pt x="948267" y="804333"/>
                </a:cubicBezTo>
                <a:cubicBezTo>
                  <a:pt x="971253" y="850305"/>
                  <a:pt x="1013232" y="930419"/>
                  <a:pt x="1032933" y="982133"/>
                </a:cubicBezTo>
                <a:cubicBezTo>
                  <a:pt x="1056002" y="1042689"/>
                  <a:pt x="1066947" y="1084249"/>
                  <a:pt x="1083733" y="1143000"/>
                </a:cubicBezTo>
                <a:cubicBezTo>
                  <a:pt x="1086555" y="1165578"/>
                  <a:pt x="1089541" y="1188135"/>
                  <a:pt x="1092200" y="1210733"/>
                </a:cubicBezTo>
                <a:cubicBezTo>
                  <a:pt x="1098121" y="1261062"/>
                  <a:pt x="1102001" y="1304741"/>
                  <a:pt x="1109133" y="1354666"/>
                </a:cubicBezTo>
                <a:cubicBezTo>
                  <a:pt x="1110595" y="1364897"/>
                  <a:pt x="1122089" y="1434540"/>
                  <a:pt x="1126067" y="1447800"/>
                </a:cubicBezTo>
                <a:cubicBezTo>
                  <a:pt x="1130434" y="1462357"/>
                  <a:pt x="1138633" y="1475576"/>
                  <a:pt x="1143000" y="1490133"/>
                </a:cubicBezTo>
                <a:cubicBezTo>
                  <a:pt x="1150242" y="1514274"/>
                  <a:pt x="1148762" y="1535523"/>
                  <a:pt x="1159933" y="1557866"/>
                </a:cubicBezTo>
                <a:cubicBezTo>
                  <a:pt x="1164484" y="1566968"/>
                  <a:pt x="1171222" y="1574799"/>
                  <a:pt x="1176867" y="1583266"/>
                </a:cubicBezTo>
                <a:cubicBezTo>
                  <a:pt x="1179689" y="1597377"/>
                  <a:pt x="1181547" y="1611716"/>
                  <a:pt x="1185333" y="1625600"/>
                </a:cubicBezTo>
                <a:cubicBezTo>
                  <a:pt x="1204052" y="1694237"/>
                  <a:pt x="1202267" y="1654604"/>
                  <a:pt x="1202267" y="1693333"/>
                </a:cubicBezTo>
              </a:path>
            </a:pathLst>
          </a:custGeom>
          <a:ln w="254000">
            <a:solidFill>
              <a:srgbClr val="040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11" name="Полилиния 10"/>
          <p:cNvSpPr/>
          <p:nvPr/>
        </p:nvSpPr>
        <p:spPr>
          <a:xfrm rot="8805178">
            <a:off x="4854728" y="2588654"/>
            <a:ext cx="1953144" cy="2742234"/>
          </a:xfrm>
          <a:custGeom>
            <a:avLst/>
            <a:gdLst>
              <a:gd name="connsiteX0" fmla="*/ 0 w 1204052"/>
              <a:gd name="connsiteY0" fmla="*/ 0 h 1694237"/>
              <a:gd name="connsiteX1" fmla="*/ 67733 w 1204052"/>
              <a:gd name="connsiteY1" fmla="*/ 25400 h 1694237"/>
              <a:gd name="connsiteX2" fmla="*/ 110067 w 1204052"/>
              <a:gd name="connsiteY2" fmla="*/ 50800 h 1694237"/>
              <a:gd name="connsiteX3" fmla="*/ 177800 w 1204052"/>
              <a:gd name="connsiteY3" fmla="*/ 101600 h 1694237"/>
              <a:gd name="connsiteX4" fmla="*/ 203200 w 1204052"/>
              <a:gd name="connsiteY4" fmla="*/ 118533 h 1694237"/>
              <a:gd name="connsiteX5" fmla="*/ 228600 w 1204052"/>
              <a:gd name="connsiteY5" fmla="*/ 127000 h 1694237"/>
              <a:gd name="connsiteX6" fmla="*/ 313267 w 1204052"/>
              <a:gd name="connsiteY6" fmla="*/ 177800 h 1694237"/>
              <a:gd name="connsiteX7" fmla="*/ 338667 w 1204052"/>
              <a:gd name="connsiteY7" fmla="*/ 203200 h 1694237"/>
              <a:gd name="connsiteX8" fmla="*/ 372533 w 1204052"/>
              <a:gd name="connsiteY8" fmla="*/ 220133 h 1694237"/>
              <a:gd name="connsiteX9" fmla="*/ 397933 w 1204052"/>
              <a:gd name="connsiteY9" fmla="*/ 245533 h 1694237"/>
              <a:gd name="connsiteX10" fmla="*/ 423333 w 1204052"/>
              <a:gd name="connsiteY10" fmla="*/ 262466 h 1694237"/>
              <a:gd name="connsiteX11" fmla="*/ 448733 w 1204052"/>
              <a:gd name="connsiteY11" fmla="*/ 287866 h 1694237"/>
              <a:gd name="connsiteX12" fmla="*/ 482600 w 1204052"/>
              <a:gd name="connsiteY12" fmla="*/ 313266 h 1694237"/>
              <a:gd name="connsiteX13" fmla="*/ 499533 w 1204052"/>
              <a:gd name="connsiteY13" fmla="*/ 330200 h 1694237"/>
              <a:gd name="connsiteX14" fmla="*/ 567267 w 1204052"/>
              <a:gd name="connsiteY14" fmla="*/ 372533 h 1694237"/>
              <a:gd name="connsiteX15" fmla="*/ 643467 w 1204052"/>
              <a:gd name="connsiteY15" fmla="*/ 431800 h 1694237"/>
              <a:gd name="connsiteX16" fmla="*/ 685800 w 1204052"/>
              <a:gd name="connsiteY16" fmla="*/ 474133 h 1694237"/>
              <a:gd name="connsiteX17" fmla="*/ 770467 w 1204052"/>
              <a:gd name="connsiteY17" fmla="*/ 541866 h 1694237"/>
              <a:gd name="connsiteX18" fmla="*/ 880533 w 1204052"/>
              <a:gd name="connsiteY18" fmla="*/ 702733 h 1694237"/>
              <a:gd name="connsiteX19" fmla="*/ 914400 w 1204052"/>
              <a:gd name="connsiteY19" fmla="*/ 753533 h 1694237"/>
              <a:gd name="connsiteX20" fmla="*/ 948267 w 1204052"/>
              <a:gd name="connsiteY20" fmla="*/ 804333 h 1694237"/>
              <a:gd name="connsiteX21" fmla="*/ 1032933 w 1204052"/>
              <a:gd name="connsiteY21" fmla="*/ 982133 h 1694237"/>
              <a:gd name="connsiteX22" fmla="*/ 1083733 w 1204052"/>
              <a:gd name="connsiteY22" fmla="*/ 1143000 h 1694237"/>
              <a:gd name="connsiteX23" fmla="*/ 1092200 w 1204052"/>
              <a:gd name="connsiteY23" fmla="*/ 1210733 h 1694237"/>
              <a:gd name="connsiteX24" fmla="*/ 1109133 w 1204052"/>
              <a:gd name="connsiteY24" fmla="*/ 1354666 h 1694237"/>
              <a:gd name="connsiteX25" fmla="*/ 1126067 w 1204052"/>
              <a:gd name="connsiteY25" fmla="*/ 1447800 h 1694237"/>
              <a:gd name="connsiteX26" fmla="*/ 1143000 w 1204052"/>
              <a:gd name="connsiteY26" fmla="*/ 1490133 h 1694237"/>
              <a:gd name="connsiteX27" fmla="*/ 1159933 w 1204052"/>
              <a:gd name="connsiteY27" fmla="*/ 1557866 h 1694237"/>
              <a:gd name="connsiteX28" fmla="*/ 1176867 w 1204052"/>
              <a:gd name="connsiteY28" fmla="*/ 1583266 h 1694237"/>
              <a:gd name="connsiteX29" fmla="*/ 1185333 w 1204052"/>
              <a:gd name="connsiteY29" fmla="*/ 1625600 h 1694237"/>
              <a:gd name="connsiteX30" fmla="*/ 1202267 w 1204052"/>
              <a:gd name="connsiteY30" fmla="*/ 1693333 h 169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04052" h="1694237">
                <a:moveTo>
                  <a:pt x="0" y="0"/>
                </a:moveTo>
                <a:cubicBezTo>
                  <a:pt x="29787" y="7446"/>
                  <a:pt x="41165" y="7688"/>
                  <a:pt x="67733" y="25400"/>
                </a:cubicBezTo>
                <a:cubicBezTo>
                  <a:pt x="114219" y="56391"/>
                  <a:pt x="51110" y="31147"/>
                  <a:pt x="110067" y="50800"/>
                </a:cubicBezTo>
                <a:cubicBezTo>
                  <a:pt x="132645" y="67733"/>
                  <a:pt x="154318" y="85945"/>
                  <a:pt x="177800" y="101600"/>
                </a:cubicBezTo>
                <a:cubicBezTo>
                  <a:pt x="186267" y="107244"/>
                  <a:pt x="194099" y="113982"/>
                  <a:pt x="203200" y="118533"/>
                </a:cubicBezTo>
                <a:cubicBezTo>
                  <a:pt x="211182" y="122524"/>
                  <a:pt x="220397" y="123484"/>
                  <a:pt x="228600" y="127000"/>
                </a:cubicBezTo>
                <a:cubicBezTo>
                  <a:pt x="257925" y="139568"/>
                  <a:pt x="288640" y="158646"/>
                  <a:pt x="313267" y="177800"/>
                </a:cubicBezTo>
                <a:cubicBezTo>
                  <a:pt x="322718" y="185151"/>
                  <a:pt x="328924" y="196240"/>
                  <a:pt x="338667" y="203200"/>
                </a:cubicBezTo>
                <a:cubicBezTo>
                  <a:pt x="348937" y="210536"/>
                  <a:pt x="362263" y="212797"/>
                  <a:pt x="372533" y="220133"/>
                </a:cubicBezTo>
                <a:cubicBezTo>
                  <a:pt x="382276" y="227093"/>
                  <a:pt x="388735" y="237868"/>
                  <a:pt x="397933" y="245533"/>
                </a:cubicBezTo>
                <a:cubicBezTo>
                  <a:pt x="405750" y="252047"/>
                  <a:pt x="415516" y="255952"/>
                  <a:pt x="423333" y="262466"/>
                </a:cubicBezTo>
                <a:cubicBezTo>
                  <a:pt x="432531" y="270131"/>
                  <a:pt x="439642" y="280074"/>
                  <a:pt x="448733" y="287866"/>
                </a:cubicBezTo>
                <a:cubicBezTo>
                  <a:pt x="459447" y="297049"/>
                  <a:pt x="471760" y="304232"/>
                  <a:pt x="482600" y="313266"/>
                </a:cubicBezTo>
                <a:cubicBezTo>
                  <a:pt x="488732" y="318376"/>
                  <a:pt x="492993" y="325622"/>
                  <a:pt x="499533" y="330200"/>
                </a:cubicBezTo>
                <a:cubicBezTo>
                  <a:pt x="521345" y="345468"/>
                  <a:pt x="546251" y="356187"/>
                  <a:pt x="567267" y="372533"/>
                </a:cubicBezTo>
                <a:cubicBezTo>
                  <a:pt x="592667" y="392289"/>
                  <a:pt x="620713" y="409046"/>
                  <a:pt x="643467" y="431800"/>
                </a:cubicBezTo>
                <a:cubicBezTo>
                  <a:pt x="657578" y="445911"/>
                  <a:pt x="670719" y="461063"/>
                  <a:pt x="685800" y="474133"/>
                </a:cubicBezTo>
                <a:cubicBezTo>
                  <a:pt x="713112" y="497803"/>
                  <a:pt x="749895" y="512150"/>
                  <a:pt x="770467" y="541866"/>
                </a:cubicBezTo>
                <a:cubicBezTo>
                  <a:pt x="858302" y="668740"/>
                  <a:pt x="821891" y="614770"/>
                  <a:pt x="880533" y="702733"/>
                </a:cubicBezTo>
                <a:lnTo>
                  <a:pt x="914400" y="753533"/>
                </a:lnTo>
                <a:cubicBezTo>
                  <a:pt x="925689" y="770466"/>
                  <a:pt x="939166" y="786130"/>
                  <a:pt x="948267" y="804333"/>
                </a:cubicBezTo>
                <a:cubicBezTo>
                  <a:pt x="971253" y="850305"/>
                  <a:pt x="1013232" y="930419"/>
                  <a:pt x="1032933" y="982133"/>
                </a:cubicBezTo>
                <a:cubicBezTo>
                  <a:pt x="1056002" y="1042689"/>
                  <a:pt x="1066947" y="1084249"/>
                  <a:pt x="1083733" y="1143000"/>
                </a:cubicBezTo>
                <a:cubicBezTo>
                  <a:pt x="1086555" y="1165578"/>
                  <a:pt x="1089541" y="1188135"/>
                  <a:pt x="1092200" y="1210733"/>
                </a:cubicBezTo>
                <a:cubicBezTo>
                  <a:pt x="1098121" y="1261062"/>
                  <a:pt x="1102001" y="1304741"/>
                  <a:pt x="1109133" y="1354666"/>
                </a:cubicBezTo>
                <a:cubicBezTo>
                  <a:pt x="1110595" y="1364897"/>
                  <a:pt x="1122089" y="1434540"/>
                  <a:pt x="1126067" y="1447800"/>
                </a:cubicBezTo>
                <a:cubicBezTo>
                  <a:pt x="1130434" y="1462357"/>
                  <a:pt x="1138633" y="1475576"/>
                  <a:pt x="1143000" y="1490133"/>
                </a:cubicBezTo>
                <a:cubicBezTo>
                  <a:pt x="1150242" y="1514274"/>
                  <a:pt x="1148762" y="1535523"/>
                  <a:pt x="1159933" y="1557866"/>
                </a:cubicBezTo>
                <a:cubicBezTo>
                  <a:pt x="1164484" y="1566968"/>
                  <a:pt x="1171222" y="1574799"/>
                  <a:pt x="1176867" y="1583266"/>
                </a:cubicBezTo>
                <a:cubicBezTo>
                  <a:pt x="1179689" y="1597377"/>
                  <a:pt x="1181547" y="1611716"/>
                  <a:pt x="1185333" y="1625600"/>
                </a:cubicBezTo>
                <a:cubicBezTo>
                  <a:pt x="1204052" y="1694237"/>
                  <a:pt x="1202267" y="1654604"/>
                  <a:pt x="1202267" y="1693333"/>
                </a:cubicBezTo>
              </a:path>
            </a:pathLst>
          </a:custGeom>
          <a:ln w="254000">
            <a:solidFill>
              <a:srgbClr val="040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12" name="Полилиния 11"/>
          <p:cNvSpPr/>
          <p:nvPr/>
        </p:nvSpPr>
        <p:spPr>
          <a:xfrm rot="4077328">
            <a:off x="4130795" y="3039518"/>
            <a:ext cx="1953144" cy="2742234"/>
          </a:xfrm>
          <a:custGeom>
            <a:avLst/>
            <a:gdLst>
              <a:gd name="connsiteX0" fmla="*/ 0 w 1204052"/>
              <a:gd name="connsiteY0" fmla="*/ 0 h 1694237"/>
              <a:gd name="connsiteX1" fmla="*/ 67733 w 1204052"/>
              <a:gd name="connsiteY1" fmla="*/ 25400 h 1694237"/>
              <a:gd name="connsiteX2" fmla="*/ 110067 w 1204052"/>
              <a:gd name="connsiteY2" fmla="*/ 50800 h 1694237"/>
              <a:gd name="connsiteX3" fmla="*/ 177800 w 1204052"/>
              <a:gd name="connsiteY3" fmla="*/ 101600 h 1694237"/>
              <a:gd name="connsiteX4" fmla="*/ 203200 w 1204052"/>
              <a:gd name="connsiteY4" fmla="*/ 118533 h 1694237"/>
              <a:gd name="connsiteX5" fmla="*/ 228600 w 1204052"/>
              <a:gd name="connsiteY5" fmla="*/ 127000 h 1694237"/>
              <a:gd name="connsiteX6" fmla="*/ 313267 w 1204052"/>
              <a:gd name="connsiteY6" fmla="*/ 177800 h 1694237"/>
              <a:gd name="connsiteX7" fmla="*/ 338667 w 1204052"/>
              <a:gd name="connsiteY7" fmla="*/ 203200 h 1694237"/>
              <a:gd name="connsiteX8" fmla="*/ 372533 w 1204052"/>
              <a:gd name="connsiteY8" fmla="*/ 220133 h 1694237"/>
              <a:gd name="connsiteX9" fmla="*/ 397933 w 1204052"/>
              <a:gd name="connsiteY9" fmla="*/ 245533 h 1694237"/>
              <a:gd name="connsiteX10" fmla="*/ 423333 w 1204052"/>
              <a:gd name="connsiteY10" fmla="*/ 262466 h 1694237"/>
              <a:gd name="connsiteX11" fmla="*/ 448733 w 1204052"/>
              <a:gd name="connsiteY11" fmla="*/ 287866 h 1694237"/>
              <a:gd name="connsiteX12" fmla="*/ 482600 w 1204052"/>
              <a:gd name="connsiteY12" fmla="*/ 313266 h 1694237"/>
              <a:gd name="connsiteX13" fmla="*/ 499533 w 1204052"/>
              <a:gd name="connsiteY13" fmla="*/ 330200 h 1694237"/>
              <a:gd name="connsiteX14" fmla="*/ 567267 w 1204052"/>
              <a:gd name="connsiteY14" fmla="*/ 372533 h 1694237"/>
              <a:gd name="connsiteX15" fmla="*/ 643467 w 1204052"/>
              <a:gd name="connsiteY15" fmla="*/ 431800 h 1694237"/>
              <a:gd name="connsiteX16" fmla="*/ 685800 w 1204052"/>
              <a:gd name="connsiteY16" fmla="*/ 474133 h 1694237"/>
              <a:gd name="connsiteX17" fmla="*/ 770467 w 1204052"/>
              <a:gd name="connsiteY17" fmla="*/ 541866 h 1694237"/>
              <a:gd name="connsiteX18" fmla="*/ 880533 w 1204052"/>
              <a:gd name="connsiteY18" fmla="*/ 702733 h 1694237"/>
              <a:gd name="connsiteX19" fmla="*/ 914400 w 1204052"/>
              <a:gd name="connsiteY19" fmla="*/ 753533 h 1694237"/>
              <a:gd name="connsiteX20" fmla="*/ 948267 w 1204052"/>
              <a:gd name="connsiteY20" fmla="*/ 804333 h 1694237"/>
              <a:gd name="connsiteX21" fmla="*/ 1032933 w 1204052"/>
              <a:gd name="connsiteY21" fmla="*/ 982133 h 1694237"/>
              <a:gd name="connsiteX22" fmla="*/ 1083733 w 1204052"/>
              <a:gd name="connsiteY22" fmla="*/ 1143000 h 1694237"/>
              <a:gd name="connsiteX23" fmla="*/ 1092200 w 1204052"/>
              <a:gd name="connsiteY23" fmla="*/ 1210733 h 1694237"/>
              <a:gd name="connsiteX24" fmla="*/ 1109133 w 1204052"/>
              <a:gd name="connsiteY24" fmla="*/ 1354666 h 1694237"/>
              <a:gd name="connsiteX25" fmla="*/ 1126067 w 1204052"/>
              <a:gd name="connsiteY25" fmla="*/ 1447800 h 1694237"/>
              <a:gd name="connsiteX26" fmla="*/ 1143000 w 1204052"/>
              <a:gd name="connsiteY26" fmla="*/ 1490133 h 1694237"/>
              <a:gd name="connsiteX27" fmla="*/ 1159933 w 1204052"/>
              <a:gd name="connsiteY27" fmla="*/ 1557866 h 1694237"/>
              <a:gd name="connsiteX28" fmla="*/ 1176867 w 1204052"/>
              <a:gd name="connsiteY28" fmla="*/ 1583266 h 1694237"/>
              <a:gd name="connsiteX29" fmla="*/ 1185333 w 1204052"/>
              <a:gd name="connsiteY29" fmla="*/ 1625600 h 1694237"/>
              <a:gd name="connsiteX30" fmla="*/ 1202267 w 1204052"/>
              <a:gd name="connsiteY30" fmla="*/ 1693333 h 169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04052" h="1694237">
                <a:moveTo>
                  <a:pt x="0" y="0"/>
                </a:moveTo>
                <a:cubicBezTo>
                  <a:pt x="29787" y="7446"/>
                  <a:pt x="41165" y="7688"/>
                  <a:pt x="67733" y="25400"/>
                </a:cubicBezTo>
                <a:cubicBezTo>
                  <a:pt x="114219" y="56391"/>
                  <a:pt x="51110" y="31147"/>
                  <a:pt x="110067" y="50800"/>
                </a:cubicBezTo>
                <a:cubicBezTo>
                  <a:pt x="132645" y="67733"/>
                  <a:pt x="154318" y="85945"/>
                  <a:pt x="177800" y="101600"/>
                </a:cubicBezTo>
                <a:cubicBezTo>
                  <a:pt x="186267" y="107244"/>
                  <a:pt x="194099" y="113982"/>
                  <a:pt x="203200" y="118533"/>
                </a:cubicBezTo>
                <a:cubicBezTo>
                  <a:pt x="211182" y="122524"/>
                  <a:pt x="220397" y="123484"/>
                  <a:pt x="228600" y="127000"/>
                </a:cubicBezTo>
                <a:cubicBezTo>
                  <a:pt x="257925" y="139568"/>
                  <a:pt x="288640" y="158646"/>
                  <a:pt x="313267" y="177800"/>
                </a:cubicBezTo>
                <a:cubicBezTo>
                  <a:pt x="322718" y="185151"/>
                  <a:pt x="328924" y="196240"/>
                  <a:pt x="338667" y="203200"/>
                </a:cubicBezTo>
                <a:cubicBezTo>
                  <a:pt x="348937" y="210536"/>
                  <a:pt x="362263" y="212797"/>
                  <a:pt x="372533" y="220133"/>
                </a:cubicBezTo>
                <a:cubicBezTo>
                  <a:pt x="382276" y="227093"/>
                  <a:pt x="388735" y="237868"/>
                  <a:pt x="397933" y="245533"/>
                </a:cubicBezTo>
                <a:cubicBezTo>
                  <a:pt x="405750" y="252047"/>
                  <a:pt x="415516" y="255952"/>
                  <a:pt x="423333" y="262466"/>
                </a:cubicBezTo>
                <a:cubicBezTo>
                  <a:pt x="432531" y="270131"/>
                  <a:pt x="439642" y="280074"/>
                  <a:pt x="448733" y="287866"/>
                </a:cubicBezTo>
                <a:cubicBezTo>
                  <a:pt x="459447" y="297049"/>
                  <a:pt x="471760" y="304232"/>
                  <a:pt x="482600" y="313266"/>
                </a:cubicBezTo>
                <a:cubicBezTo>
                  <a:pt x="488732" y="318376"/>
                  <a:pt x="492993" y="325622"/>
                  <a:pt x="499533" y="330200"/>
                </a:cubicBezTo>
                <a:cubicBezTo>
                  <a:pt x="521345" y="345468"/>
                  <a:pt x="546251" y="356187"/>
                  <a:pt x="567267" y="372533"/>
                </a:cubicBezTo>
                <a:cubicBezTo>
                  <a:pt x="592667" y="392289"/>
                  <a:pt x="620713" y="409046"/>
                  <a:pt x="643467" y="431800"/>
                </a:cubicBezTo>
                <a:cubicBezTo>
                  <a:pt x="657578" y="445911"/>
                  <a:pt x="670719" y="461063"/>
                  <a:pt x="685800" y="474133"/>
                </a:cubicBezTo>
                <a:cubicBezTo>
                  <a:pt x="713112" y="497803"/>
                  <a:pt x="749895" y="512150"/>
                  <a:pt x="770467" y="541866"/>
                </a:cubicBezTo>
                <a:cubicBezTo>
                  <a:pt x="858302" y="668740"/>
                  <a:pt x="821891" y="614770"/>
                  <a:pt x="880533" y="702733"/>
                </a:cubicBezTo>
                <a:lnTo>
                  <a:pt x="914400" y="753533"/>
                </a:lnTo>
                <a:cubicBezTo>
                  <a:pt x="925689" y="770466"/>
                  <a:pt x="939166" y="786130"/>
                  <a:pt x="948267" y="804333"/>
                </a:cubicBezTo>
                <a:cubicBezTo>
                  <a:pt x="971253" y="850305"/>
                  <a:pt x="1013232" y="930419"/>
                  <a:pt x="1032933" y="982133"/>
                </a:cubicBezTo>
                <a:cubicBezTo>
                  <a:pt x="1056002" y="1042689"/>
                  <a:pt x="1066947" y="1084249"/>
                  <a:pt x="1083733" y="1143000"/>
                </a:cubicBezTo>
                <a:cubicBezTo>
                  <a:pt x="1086555" y="1165578"/>
                  <a:pt x="1089541" y="1188135"/>
                  <a:pt x="1092200" y="1210733"/>
                </a:cubicBezTo>
                <a:cubicBezTo>
                  <a:pt x="1098121" y="1261062"/>
                  <a:pt x="1102001" y="1304741"/>
                  <a:pt x="1109133" y="1354666"/>
                </a:cubicBezTo>
                <a:cubicBezTo>
                  <a:pt x="1110595" y="1364897"/>
                  <a:pt x="1122089" y="1434540"/>
                  <a:pt x="1126067" y="1447800"/>
                </a:cubicBezTo>
                <a:cubicBezTo>
                  <a:pt x="1130434" y="1462357"/>
                  <a:pt x="1138633" y="1475576"/>
                  <a:pt x="1143000" y="1490133"/>
                </a:cubicBezTo>
                <a:cubicBezTo>
                  <a:pt x="1150242" y="1514274"/>
                  <a:pt x="1148762" y="1535523"/>
                  <a:pt x="1159933" y="1557866"/>
                </a:cubicBezTo>
                <a:cubicBezTo>
                  <a:pt x="1164484" y="1566968"/>
                  <a:pt x="1171222" y="1574799"/>
                  <a:pt x="1176867" y="1583266"/>
                </a:cubicBezTo>
                <a:cubicBezTo>
                  <a:pt x="1179689" y="1597377"/>
                  <a:pt x="1181547" y="1611716"/>
                  <a:pt x="1185333" y="1625600"/>
                </a:cubicBezTo>
                <a:cubicBezTo>
                  <a:pt x="1204052" y="1694237"/>
                  <a:pt x="1202267" y="1654604"/>
                  <a:pt x="1202267" y="1693333"/>
                </a:cubicBezTo>
              </a:path>
            </a:pathLst>
          </a:custGeom>
          <a:ln w="254000">
            <a:solidFill>
              <a:srgbClr val="040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186ACE7D-098E-44C1-ACFF-9630BD58036E}"/>
              </a:ext>
            </a:extLst>
          </p:cNvPr>
          <p:cNvSpPr/>
          <p:nvPr/>
        </p:nvSpPr>
        <p:spPr>
          <a:xfrm>
            <a:off x="228600" y="282388"/>
            <a:ext cx="1869141" cy="663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B0662DF6-D772-4A8D-81BF-6D2CDADEA7A4}"/>
              </a:ext>
            </a:extLst>
          </p:cNvPr>
          <p:cNvSpPr txBox="1">
            <a:spLocks/>
          </p:cNvSpPr>
          <p:nvPr/>
        </p:nvSpPr>
        <p:spPr>
          <a:xfrm>
            <a:off x="1436320" y="312947"/>
            <a:ext cx="7342094" cy="602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ПРОБЛЕМА НЕПРАВИЛЬНО </a:t>
            </a:r>
          </a:p>
          <a:p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(фрагментарний опис)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676E027-0D01-4CE3-92F1-0A230EAA4147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0272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68B5A9-2DA8-4071-B6EA-752FB4E65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207" y="159949"/>
            <a:ext cx="7511752" cy="60272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uk-UA" sz="2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КРОК 2. ПРОБЛЕМА-ЦІЛЬ ПРАВИЛЬНО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4159" y="2090762"/>
            <a:ext cx="4343400" cy="4146550"/>
          </a:xfrm>
          <a:prstGeom prst="roundRect">
            <a:avLst/>
          </a:prstGeom>
          <a:solidFill>
            <a:srgbClr val="040300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97559" y="2162770"/>
            <a:ext cx="4343400" cy="4146550"/>
          </a:xfrm>
          <a:prstGeom prst="roundRect">
            <a:avLst/>
          </a:prstGeom>
          <a:solidFill>
            <a:schemeClr val="bg1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B0BED90-D5B0-4245-AB08-8B916E0BE594}"/>
              </a:ext>
            </a:extLst>
          </p:cNvPr>
          <p:cNvSpPr/>
          <p:nvPr/>
        </p:nvSpPr>
        <p:spPr>
          <a:xfrm>
            <a:off x="171450" y="1069041"/>
            <a:ext cx="1401856" cy="4978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FF742676-B481-4774-8B01-D5E705FA20B8}"/>
              </a:ext>
            </a:extLst>
          </p:cNvPr>
          <p:cNvSpPr/>
          <p:nvPr/>
        </p:nvSpPr>
        <p:spPr>
          <a:xfrm>
            <a:off x="228600" y="282388"/>
            <a:ext cx="1401857" cy="663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1728373A-604C-48BC-9283-EF523B826DA0}"/>
              </a:ext>
            </a:extLst>
          </p:cNvPr>
          <p:cNvSpPr/>
          <p:nvPr/>
        </p:nvSpPr>
        <p:spPr>
          <a:xfrm>
            <a:off x="1763688" y="967249"/>
            <a:ext cx="6483199" cy="73866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uk-UA" sz="2100" b="1" dirty="0">
                <a:solidFill>
                  <a:schemeClr val="bg1"/>
                </a:solidFill>
              </a:rPr>
              <a:t>ЦІЛЬ - це світле майбутнє в уяві замість чорної плями, буквальна оберненість чорного на біле.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A17EC89-E1E8-41F7-AB14-034B0193EFD2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1434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41292" y="1657350"/>
            <a:ext cx="4343400" cy="4146550"/>
          </a:xfrm>
          <a:prstGeom prst="roundRect">
            <a:avLst/>
          </a:prstGeom>
          <a:solidFill>
            <a:srgbClr val="040300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8A0DCAF9-447B-4E78-A17D-842E7443B2DA}"/>
              </a:ext>
            </a:extLst>
          </p:cNvPr>
          <p:cNvSpPr/>
          <p:nvPr/>
        </p:nvSpPr>
        <p:spPr>
          <a:xfrm>
            <a:off x="171450" y="1069041"/>
            <a:ext cx="1401856" cy="4978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449F370B-34EF-43B7-8D97-F028B1DBD5B1}"/>
              </a:ext>
            </a:extLst>
          </p:cNvPr>
          <p:cNvSpPr/>
          <p:nvPr/>
        </p:nvSpPr>
        <p:spPr>
          <a:xfrm>
            <a:off x="228600" y="282388"/>
            <a:ext cx="1869141" cy="663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49413357-A7DA-4782-BB2B-646C554B60E0}"/>
              </a:ext>
            </a:extLst>
          </p:cNvPr>
          <p:cNvSpPr txBox="1">
            <a:spLocks/>
          </p:cNvSpPr>
          <p:nvPr/>
        </p:nvSpPr>
        <p:spPr>
          <a:xfrm>
            <a:off x="1436320" y="312947"/>
            <a:ext cx="7342094" cy="602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ПРОБЛЕМА-ЦІЛЬ НЕПРАВИЛЬНО </a:t>
            </a:r>
          </a:p>
          <a:p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(ціль у тумані замість світлого майбутнього)</a:t>
            </a:r>
          </a:p>
        </p:txBody>
      </p:sp>
      <p:sp>
        <p:nvSpPr>
          <p:cNvPr id="4" name="Полілінія: фігура 3">
            <a:extLst>
              <a:ext uri="{FF2B5EF4-FFF2-40B4-BE49-F238E27FC236}">
                <a16:creationId xmlns:a16="http://schemas.microsoft.com/office/drawing/2014/main" id="{57B491D4-65C3-4170-B35C-0522CFBC73CE}"/>
              </a:ext>
            </a:extLst>
          </p:cNvPr>
          <p:cNvSpPr/>
          <p:nvPr/>
        </p:nvSpPr>
        <p:spPr>
          <a:xfrm>
            <a:off x="4615714" y="1327355"/>
            <a:ext cx="4085834" cy="4468761"/>
          </a:xfrm>
          <a:custGeom>
            <a:avLst/>
            <a:gdLst>
              <a:gd name="connsiteX0" fmla="*/ 1814583 w 4085834"/>
              <a:gd name="connsiteY0" fmla="*/ 280219 h 4468761"/>
              <a:gd name="connsiteX1" fmla="*/ 1814583 w 4085834"/>
              <a:gd name="connsiteY1" fmla="*/ 280219 h 4468761"/>
              <a:gd name="connsiteX2" fmla="*/ 1785086 w 4085834"/>
              <a:gd name="connsiteY2" fmla="*/ 412955 h 4468761"/>
              <a:gd name="connsiteX3" fmla="*/ 1681847 w 4085834"/>
              <a:gd name="connsiteY3" fmla="*/ 545690 h 4468761"/>
              <a:gd name="connsiteX4" fmla="*/ 1667099 w 4085834"/>
              <a:gd name="connsiteY4" fmla="*/ 589935 h 4468761"/>
              <a:gd name="connsiteX5" fmla="*/ 1534363 w 4085834"/>
              <a:gd name="connsiteY5" fmla="*/ 693174 h 4468761"/>
              <a:gd name="connsiteX6" fmla="*/ 1445873 w 4085834"/>
              <a:gd name="connsiteY6" fmla="*/ 766916 h 4468761"/>
              <a:gd name="connsiteX7" fmla="*/ 1357383 w 4085834"/>
              <a:gd name="connsiteY7" fmla="*/ 825910 h 4468761"/>
              <a:gd name="connsiteX8" fmla="*/ 1313138 w 4085834"/>
              <a:gd name="connsiteY8" fmla="*/ 855406 h 4468761"/>
              <a:gd name="connsiteX9" fmla="*/ 1224647 w 4085834"/>
              <a:gd name="connsiteY9" fmla="*/ 884903 h 4468761"/>
              <a:gd name="connsiteX10" fmla="*/ 1165654 w 4085834"/>
              <a:gd name="connsiteY10" fmla="*/ 914400 h 4468761"/>
              <a:gd name="connsiteX11" fmla="*/ 1106660 w 4085834"/>
              <a:gd name="connsiteY11" fmla="*/ 929148 h 4468761"/>
              <a:gd name="connsiteX12" fmla="*/ 1062415 w 4085834"/>
              <a:gd name="connsiteY12" fmla="*/ 943897 h 4468761"/>
              <a:gd name="connsiteX13" fmla="*/ 973925 w 4085834"/>
              <a:gd name="connsiteY13" fmla="*/ 958645 h 4468761"/>
              <a:gd name="connsiteX14" fmla="*/ 885434 w 4085834"/>
              <a:gd name="connsiteY14" fmla="*/ 988142 h 4468761"/>
              <a:gd name="connsiteX15" fmla="*/ 796944 w 4085834"/>
              <a:gd name="connsiteY15" fmla="*/ 1032387 h 4468761"/>
              <a:gd name="connsiteX16" fmla="*/ 708454 w 4085834"/>
              <a:gd name="connsiteY16" fmla="*/ 1091380 h 4468761"/>
              <a:gd name="connsiteX17" fmla="*/ 664209 w 4085834"/>
              <a:gd name="connsiteY17" fmla="*/ 1106129 h 4468761"/>
              <a:gd name="connsiteX18" fmla="*/ 619963 w 4085834"/>
              <a:gd name="connsiteY18" fmla="*/ 1135626 h 4468761"/>
              <a:gd name="connsiteX19" fmla="*/ 531473 w 4085834"/>
              <a:gd name="connsiteY19" fmla="*/ 1165122 h 4468761"/>
              <a:gd name="connsiteX20" fmla="*/ 457731 w 4085834"/>
              <a:gd name="connsiteY20" fmla="*/ 1224116 h 4468761"/>
              <a:gd name="connsiteX21" fmla="*/ 413486 w 4085834"/>
              <a:gd name="connsiteY21" fmla="*/ 1268361 h 4468761"/>
              <a:gd name="connsiteX22" fmla="*/ 324996 w 4085834"/>
              <a:gd name="connsiteY22" fmla="*/ 1327355 h 4468761"/>
              <a:gd name="connsiteX23" fmla="*/ 295499 w 4085834"/>
              <a:gd name="connsiteY23" fmla="*/ 1371600 h 4468761"/>
              <a:gd name="connsiteX24" fmla="*/ 192260 w 4085834"/>
              <a:gd name="connsiteY24" fmla="*/ 1430593 h 4468761"/>
              <a:gd name="connsiteX25" fmla="*/ 74273 w 4085834"/>
              <a:gd name="connsiteY25" fmla="*/ 1533832 h 4468761"/>
              <a:gd name="connsiteX26" fmla="*/ 30028 w 4085834"/>
              <a:gd name="connsiteY26" fmla="*/ 1563329 h 4468761"/>
              <a:gd name="connsiteX27" fmla="*/ 531 w 4085834"/>
              <a:gd name="connsiteY27" fmla="*/ 1651819 h 4468761"/>
              <a:gd name="connsiteX28" fmla="*/ 44776 w 4085834"/>
              <a:gd name="connsiteY28" fmla="*/ 1843548 h 4468761"/>
              <a:gd name="connsiteX29" fmla="*/ 103770 w 4085834"/>
              <a:gd name="connsiteY29" fmla="*/ 1932039 h 4468761"/>
              <a:gd name="connsiteX30" fmla="*/ 133267 w 4085834"/>
              <a:gd name="connsiteY30" fmla="*/ 1976284 h 4468761"/>
              <a:gd name="connsiteX31" fmla="*/ 266002 w 4085834"/>
              <a:gd name="connsiteY31" fmla="*/ 2064774 h 4468761"/>
              <a:gd name="connsiteX32" fmla="*/ 310247 w 4085834"/>
              <a:gd name="connsiteY32" fmla="*/ 2094271 h 4468761"/>
              <a:gd name="connsiteX33" fmla="*/ 398738 w 4085834"/>
              <a:gd name="connsiteY33" fmla="*/ 2123768 h 4468761"/>
              <a:gd name="connsiteX34" fmla="*/ 487228 w 4085834"/>
              <a:gd name="connsiteY34" fmla="*/ 2197510 h 4468761"/>
              <a:gd name="connsiteX35" fmla="*/ 531473 w 4085834"/>
              <a:gd name="connsiteY35" fmla="*/ 2212258 h 4468761"/>
              <a:gd name="connsiteX36" fmla="*/ 605215 w 4085834"/>
              <a:gd name="connsiteY36" fmla="*/ 2359742 h 4468761"/>
              <a:gd name="connsiteX37" fmla="*/ 560970 w 4085834"/>
              <a:gd name="connsiteY37" fmla="*/ 2477729 h 4468761"/>
              <a:gd name="connsiteX38" fmla="*/ 516725 w 4085834"/>
              <a:gd name="connsiteY38" fmla="*/ 2507226 h 4468761"/>
              <a:gd name="connsiteX39" fmla="*/ 442983 w 4085834"/>
              <a:gd name="connsiteY39" fmla="*/ 2595716 h 4468761"/>
              <a:gd name="connsiteX40" fmla="*/ 413486 w 4085834"/>
              <a:gd name="connsiteY40" fmla="*/ 2639961 h 4468761"/>
              <a:gd name="connsiteX41" fmla="*/ 413486 w 4085834"/>
              <a:gd name="connsiteY41" fmla="*/ 2905432 h 4468761"/>
              <a:gd name="connsiteX42" fmla="*/ 442983 w 4085834"/>
              <a:gd name="connsiteY42" fmla="*/ 2993922 h 4468761"/>
              <a:gd name="connsiteX43" fmla="*/ 428234 w 4085834"/>
              <a:gd name="connsiteY43" fmla="*/ 3067664 h 4468761"/>
              <a:gd name="connsiteX44" fmla="*/ 413486 w 4085834"/>
              <a:gd name="connsiteY44" fmla="*/ 3111910 h 4468761"/>
              <a:gd name="connsiteX45" fmla="*/ 324996 w 4085834"/>
              <a:gd name="connsiteY45" fmla="*/ 3170903 h 4468761"/>
              <a:gd name="connsiteX46" fmla="*/ 236505 w 4085834"/>
              <a:gd name="connsiteY46" fmla="*/ 3229897 h 4468761"/>
              <a:gd name="connsiteX47" fmla="*/ 192260 w 4085834"/>
              <a:gd name="connsiteY47" fmla="*/ 3244645 h 4468761"/>
              <a:gd name="connsiteX48" fmla="*/ 133267 w 4085834"/>
              <a:gd name="connsiteY48" fmla="*/ 3333135 h 4468761"/>
              <a:gd name="connsiteX49" fmla="*/ 118518 w 4085834"/>
              <a:gd name="connsiteY49" fmla="*/ 3377380 h 4468761"/>
              <a:gd name="connsiteX50" fmla="*/ 74273 w 4085834"/>
              <a:gd name="connsiteY50" fmla="*/ 3406877 h 4468761"/>
              <a:gd name="connsiteX51" fmla="*/ 44776 w 4085834"/>
              <a:gd name="connsiteY51" fmla="*/ 3495368 h 4468761"/>
              <a:gd name="connsiteX52" fmla="*/ 30028 w 4085834"/>
              <a:gd name="connsiteY52" fmla="*/ 3539613 h 4468761"/>
              <a:gd name="connsiteX53" fmla="*/ 44776 w 4085834"/>
              <a:gd name="connsiteY53" fmla="*/ 3628103 h 4468761"/>
              <a:gd name="connsiteX54" fmla="*/ 118518 w 4085834"/>
              <a:gd name="connsiteY54" fmla="*/ 3716593 h 4468761"/>
              <a:gd name="connsiteX55" fmla="*/ 177512 w 4085834"/>
              <a:gd name="connsiteY55" fmla="*/ 3805084 h 4468761"/>
              <a:gd name="connsiteX56" fmla="*/ 192260 w 4085834"/>
              <a:gd name="connsiteY56" fmla="*/ 3849329 h 4468761"/>
              <a:gd name="connsiteX57" fmla="*/ 207009 w 4085834"/>
              <a:gd name="connsiteY57" fmla="*/ 3908322 h 4468761"/>
              <a:gd name="connsiteX58" fmla="*/ 295499 w 4085834"/>
              <a:gd name="connsiteY58" fmla="*/ 3893574 h 4468761"/>
              <a:gd name="connsiteX59" fmla="*/ 369241 w 4085834"/>
              <a:gd name="connsiteY59" fmla="*/ 3864077 h 4468761"/>
              <a:gd name="connsiteX60" fmla="*/ 442983 w 4085834"/>
              <a:gd name="connsiteY60" fmla="*/ 3849329 h 4468761"/>
              <a:gd name="connsiteX61" fmla="*/ 501976 w 4085834"/>
              <a:gd name="connsiteY61" fmla="*/ 3819832 h 4468761"/>
              <a:gd name="connsiteX62" fmla="*/ 796944 w 4085834"/>
              <a:gd name="connsiteY62" fmla="*/ 3834580 h 4468761"/>
              <a:gd name="connsiteX63" fmla="*/ 855938 w 4085834"/>
              <a:gd name="connsiteY63" fmla="*/ 3849329 h 4468761"/>
              <a:gd name="connsiteX64" fmla="*/ 1047667 w 4085834"/>
              <a:gd name="connsiteY64" fmla="*/ 3864077 h 4468761"/>
              <a:gd name="connsiteX65" fmla="*/ 1180402 w 4085834"/>
              <a:gd name="connsiteY65" fmla="*/ 3967316 h 4468761"/>
              <a:gd name="connsiteX66" fmla="*/ 1224647 w 4085834"/>
              <a:gd name="connsiteY66" fmla="*/ 3996813 h 4468761"/>
              <a:gd name="connsiteX67" fmla="*/ 1268892 w 4085834"/>
              <a:gd name="connsiteY67" fmla="*/ 4026310 h 4468761"/>
              <a:gd name="connsiteX68" fmla="*/ 1298389 w 4085834"/>
              <a:gd name="connsiteY68" fmla="*/ 4085303 h 4468761"/>
              <a:gd name="connsiteX69" fmla="*/ 1386880 w 4085834"/>
              <a:gd name="connsiteY69" fmla="*/ 4159045 h 4468761"/>
              <a:gd name="connsiteX70" fmla="*/ 1475370 w 4085834"/>
              <a:gd name="connsiteY70" fmla="*/ 4262284 h 4468761"/>
              <a:gd name="connsiteX71" fmla="*/ 1519615 w 4085834"/>
              <a:gd name="connsiteY71" fmla="*/ 4291780 h 4468761"/>
              <a:gd name="connsiteX72" fmla="*/ 1593357 w 4085834"/>
              <a:gd name="connsiteY72" fmla="*/ 4350774 h 4468761"/>
              <a:gd name="connsiteX73" fmla="*/ 1681847 w 4085834"/>
              <a:gd name="connsiteY73" fmla="*/ 4409768 h 4468761"/>
              <a:gd name="connsiteX74" fmla="*/ 1755589 w 4085834"/>
              <a:gd name="connsiteY74" fmla="*/ 4439264 h 4468761"/>
              <a:gd name="connsiteX75" fmla="*/ 2168544 w 4085834"/>
              <a:gd name="connsiteY75" fmla="*/ 4468761 h 4468761"/>
              <a:gd name="connsiteX76" fmla="*/ 2345525 w 4085834"/>
              <a:gd name="connsiteY76" fmla="*/ 4454013 h 4468761"/>
              <a:gd name="connsiteX77" fmla="*/ 2389770 w 4085834"/>
              <a:gd name="connsiteY77" fmla="*/ 4439264 h 4468761"/>
              <a:gd name="connsiteX78" fmla="*/ 2419267 w 4085834"/>
              <a:gd name="connsiteY78" fmla="*/ 4395019 h 4468761"/>
              <a:gd name="connsiteX79" fmla="*/ 2448763 w 4085834"/>
              <a:gd name="connsiteY79" fmla="*/ 4291780 h 4468761"/>
              <a:gd name="connsiteX80" fmla="*/ 2463512 w 4085834"/>
              <a:gd name="connsiteY80" fmla="*/ 4247535 h 4468761"/>
              <a:gd name="connsiteX81" fmla="*/ 2478260 w 4085834"/>
              <a:gd name="connsiteY81" fmla="*/ 4159045 h 4468761"/>
              <a:gd name="connsiteX82" fmla="*/ 2566751 w 4085834"/>
              <a:gd name="connsiteY82" fmla="*/ 4070555 h 4468761"/>
              <a:gd name="connsiteX83" fmla="*/ 2610996 w 4085834"/>
              <a:gd name="connsiteY83" fmla="*/ 4026310 h 4468761"/>
              <a:gd name="connsiteX84" fmla="*/ 2655241 w 4085834"/>
              <a:gd name="connsiteY84" fmla="*/ 3996813 h 4468761"/>
              <a:gd name="connsiteX85" fmla="*/ 2714234 w 4085834"/>
              <a:gd name="connsiteY85" fmla="*/ 3952568 h 4468761"/>
              <a:gd name="connsiteX86" fmla="*/ 2832221 w 4085834"/>
              <a:gd name="connsiteY86" fmla="*/ 3923071 h 4468761"/>
              <a:gd name="connsiteX87" fmla="*/ 2979705 w 4085834"/>
              <a:gd name="connsiteY87" fmla="*/ 3893574 h 4468761"/>
              <a:gd name="connsiteX88" fmla="*/ 3068196 w 4085834"/>
              <a:gd name="connsiteY88" fmla="*/ 3849329 h 4468761"/>
              <a:gd name="connsiteX89" fmla="*/ 3200931 w 4085834"/>
              <a:gd name="connsiteY89" fmla="*/ 3805084 h 4468761"/>
              <a:gd name="connsiteX90" fmla="*/ 3245176 w 4085834"/>
              <a:gd name="connsiteY90" fmla="*/ 3790335 h 4468761"/>
              <a:gd name="connsiteX91" fmla="*/ 3377912 w 4085834"/>
              <a:gd name="connsiteY91" fmla="*/ 3672348 h 4468761"/>
              <a:gd name="connsiteX92" fmla="*/ 3422157 w 4085834"/>
              <a:gd name="connsiteY92" fmla="*/ 3628103 h 4468761"/>
              <a:gd name="connsiteX93" fmla="*/ 3451654 w 4085834"/>
              <a:gd name="connsiteY93" fmla="*/ 3583858 h 4468761"/>
              <a:gd name="connsiteX94" fmla="*/ 3510647 w 4085834"/>
              <a:gd name="connsiteY94" fmla="*/ 3480619 h 4468761"/>
              <a:gd name="connsiteX95" fmla="*/ 3495899 w 4085834"/>
              <a:gd name="connsiteY95" fmla="*/ 3362632 h 4468761"/>
              <a:gd name="connsiteX96" fmla="*/ 3377912 w 4085834"/>
              <a:gd name="connsiteY96" fmla="*/ 3229897 h 4468761"/>
              <a:gd name="connsiteX97" fmla="*/ 3304170 w 4085834"/>
              <a:gd name="connsiteY97" fmla="*/ 3126658 h 4468761"/>
              <a:gd name="connsiteX98" fmla="*/ 3259925 w 4085834"/>
              <a:gd name="connsiteY98" fmla="*/ 3082413 h 4468761"/>
              <a:gd name="connsiteX99" fmla="*/ 3186183 w 4085834"/>
              <a:gd name="connsiteY99" fmla="*/ 3008671 h 4468761"/>
              <a:gd name="connsiteX100" fmla="*/ 3156686 w 4085834"/>
              <a:gd name="connsiteY100" fmla="*/ 2964426 h 4468761"/>
              <a:gd name="connsiteX101" fmla="*/ 3112441 w 4085834"/>
              <a:gd name="connsiteY101" fmla="*/ 2934929 h 4468761"/>
              <a:gd name="connsiteX102" fmla="*/ 3053447 w 4085834"/>
              <a:gd name="connsiteY102" fmla="*/ 2846439 h 4468761"/>
              <a:gd name="connsiteX103" fmla="*/ 3023951 w 4085834"/>
              <a:gd name="connsiteY103" fmla="*/ 2802193 h 4468761"/>
              <a:gd name="connsiteX104" fmla="*/ 2979705 w 4085834"/>
              <a:gd name="connsiteY104" fmla="*/ 2772697 h 4468761"/>
              <a:gd name="connsiteX105" fmla="*/ 2920712 w 4085834"/>
              <a:gd name="connsiteY105" fmla="*/ 2669458 h 4468761"/>
              <a:gd name="connsiteX106" fmla="*/ 2891215 w 4085834"/>
              <a:gd name="connsiteY106" fmla="*/ 2536722 h 4468761"/>
              <a:gd name="connsiteX107" fmla="*/ 2920712 w 4085834"/>
              <a:gd name="connsiteY107" fmla="*/ 2315497 h 4468761"/>
              <a:gd name="connsiteX108" fmla="*/ 3038699 w 4085834"/>
              <a:gd name="connsiteY108" fmla="*/ 2212258 h 4468761"/>
              <a:gd name="connsiteX109" fmla="*/ 3141938 w 4085834"/>
              <a:gd name="connsiteY109" fmla="*/ 2109019 h 4468761"/>
              <a:gd name="connsiteX110" fmla="*/ 3230428 w 4085834"/>
              <a:gd name="connsiteY110" fmla="*/ 2020529 h 4468761"/>
              <a:gd name="connsiteX111" fmla="*/ 3274673 w 4085834"/>
              <a:gd name="connsiteY111" fmla="*/ 1991032 h 4468761"/>
              <a:gd name="connsiteX112" fmla="*/ 3422157 w 4085834"/>
              <a:gd name="connsiteY112" fmla="*/ 1858297 h 4468761"/>
              <a:gd name="connsiteX113" fmla="*/ 3495899 w 4085834"/>
              <a:gd name="connsiteY113" fmla="*/ 1828800 h 4468761"/>
              <a:gd name="connsiteX114" fmla="*/ 3613886 w 4085834"/>
              <a:gd name="connsiteY114" fmla="*/ 1740310 h 4468761"/>
              <a:gd name="connsiteX115" fmla="*/ 3717125 w 4085834"/>
              <a:gd name="connsiteY115" fmla="*/ 1666568 h 4468761"/>
              <a:gd name="connsiteX116" fmla="*/ 3761370 w 4085834"/>
              <a:gd name="connsiteY116" fmla="*/ 1622322 h 4468761"/>
              <a:gd name="connsiteX117" fmla="*/ 3879357 w 4085834"/>
              <a:gd name="connsiteY117" fmla="*/ 1519084 h 4468761"/>
              <a:gd name="connsiteX118" fmla="*/ 3908854 w 4085834"/>
              <a:gd name="connsiteY118" fmla="*/ 1460090 h 4468761"/>
              <a:gd name="connsiteX119" fmla="*/ 3997344 w 4085834"/>
              <a:gd name="connsiteY119" fmla="*/ 1312606 h 4468761"/>
              <a:gd name="connsiteX120" fmla="*/ 4012092 w 4085834"/>
              <a:gd name="connsiteY120" fmla="*/ 1238864 h 4468761"/>
              <a:gd name="connsiteX121" fmla="*/ 4041589 w 4085834"/>
              <a:gd name="connsiteY121" fmla="*/ 1150374 h 4468761"/>
              <a:gd name="connsiteX122" fmla="*/ 4056338 w 4085834"/>
              <a:gd name="connsiteY122" fmla="*/ 1076632 h 4468761"/>
              <a:gd name="connsiteX123" fmla="*/ 4071086 w 4085834"/>
              <a:gd name="connsiteY123" fmla="*/ 988142 h 4468761"/>
              <a:gd name="connsiteX124" fmla="*/ 4085834 w 4085834"/>
              <a:gd name="connsiteY124" fmla="*/ 929148 h 4468761"/>
              <a:gd name="connsiteX125" fmla="*/ 4071086 w 4085834"/>
              <a:gd name="connsiteY125" fmla="*/ 634180 h 4468761"/>
              <a:gd name="connsiteX126" fmla="*/ 4026841 w 4085834"/>
              <a:gd name="connsiteY126" fmla="*/ 589935 h 4468761"/>
              <a:gd name="connsiteX127" fmla="*/ 3938351 w 4085834"/>
              <a:gd name="connsiteY127" fmla="*/ 530942 h 4468761"/>
              <a:gd name="connsiteX128" fmla="*/ 3894105 w 4085834"/>
              <a:gd name="connsiteY128" fmla="*/ 486697 h 4468761"/>
              <a:gd name="connsiteX129" fmla="*/ 3864609 w 4085834"/>
              <a:gd name="connsiteY129" fmla="*/ 442451 h 4468761"/>
              <a:gd name="connsiteX130" fmla="*/ 3820363 w 4085834"/>
              <a:gd name="connsiteY130" fmla="*/ 412955 h 4468761"/>
              <a:gd name="connsiteX131" fmla="*/ 3746621 w 4085834"/>
              <a:gd name="connsiteY131" fmla="*/ 324464 h 4468761"/>
              <a:gd name="connsiteX132" fmla="*/ 3702376 w 4085834"/>
              <a:gd name="connsiteY132" fmla="*/ 309716 h 4468761"/>
              <a:gd name="connsiteX133" fmla="*/ 3643383 w 4085834"/>
              <a:gd name="connsiteY133" fmla="*/ 324464 h 4468761"/>
              <a:gd name="connsiteX134" fmla="*/ 3599138 w 4085834"/>
              <a:gd name="connsiteY134" fmla="*/ 368710 h 4468761"/>
              <a:gd name="connsiteX135" fmla="*/ 3554892 w 4085834"/>
              <a:gd name="connsiteY135" fmla="*/ 398206 h 4468761"/>
              <a:gd name="connsiteX136" fmla="*/ 3451654 w 4085834"/>
              <a:gd name="connsiteY136" fmla="*/ 457200 h 4468761"/>
              <a:gd name="connsiteX137" fmla="*/ 3289421 w 4085834"/>
              <a:gd name="connsiteY137" fmla="*/ 442451 h 4468761"/>
              <a:gd name="connsiteX138" fmla="*/ 3200931 w 4085834"/>
              <a:gd name="connsiteY138" fmla="*/ 412955 h 4468761"/>
              <a:gd name="connsiteX139" fmla="*/ 3141938 w 4085834"/>
              <a:gd name="connsiteY139" fmla="*/ 368710 h 4468761"/>
              <a:gd name="connsiteX140" fmla="*/ 3038699 w 4085834"/>
              <a:gd name="connsiteY140" fmla="*/ 265471 h 4468761"/>
              <a:gd name="connsiteX141" fmla="*/ 2964957 w 4085834"/>
              <a:gd name="connsiteY141" fmla="*/ 221226 h 4468761"/>
              <a:gd name="connsiteX142" fmla="*/ 2876467 w 4085834"/>
              <a:gd name="connsiteY142" fmla="*/ 162232 h 4468761"/>
              <a:gd name="connsiteX143" fmla="*/ 2832221 w 4085834"/>
              <a:gd name="connsiteY143" fmla="*/ 147484 h 4468761"/>
              <a:gd name="connsiteX144" fmla="*/ 2728983 w 4085834"/>
              <a:gd name="connsiteY144" fmla="*/ 73742 h 4468761"/>
              <a:gd name="connsiteX145" fmla="*/ 2522505 w 4085834"/>
              <a:gd name="connsiteY145" fmla="*/ 14748 h 4468761"/>
              <a:gd name="connsiteX146" fmla="*/ 2478260 w 4085834"/>
              <a:gd name="connsiteY146" fmla="*/ 0 h 4468761"/>
              <a:gd name="connsiteX147" fmla="*/ 2330776 w 4085834"/>
              <a:gd name="connsiteY147" fmla="*/ 14748 h 4468761"/>
              <a:gd name="connsiteX148" fmla="*/ 2227538 w 4085834"/>
              <a:gd name="connsiteY148" fmla="*/ 44245 h 4468761"/>
              <a:gd name="connsiteX149" fmla="*/ 2124299 w 4085834"/>
              <a:gd name="connsiteY149" fmla="*/ 103239 h 4468761"/>
              <a:gd name="connsiteX150" fmla="*/ 2080054 w 4085834"/>
              <a:gd name="connsiteY150" fmla="*/ 132735 h 4468761"/>
              <a:gd name="connsiteX151" fmla="*/ 2021060 w 4085834"/>
              <a:gd name="connsiteY151" fmla="*/ 162232 h 4468761"/>
              <a:gd name="connsiteX152" fmla="*/ 1932570 w 4085834"/>
              <a:gd name="connsiteY152" fmla="*/ 221226 h 4468761"/>
              <a:gd name="connsiteX153" fmla="*/ 1888325 w 4085834"/>
              <a:gd name="connsiteY153" fmla="*/ 250722 h 4468761"/>
              <a:gd name="connsiteX154" fmla="*/ 1770338 w 4085834"/>
              <a:gd name="connsiteY154" fmla="*/ 339213 h 4468761"/>
              <a:gd name="connsiteX155" fmla="*/ 1726092 w 4085834"/>
              <a:gd name="connsiteY155" fmla="*/ 353961 h 4468761"/>
              <a:gd name="connsiteX156" fmla="*/ 1785086 w 4085834"/>
              <a:gd name="connsiteY156" fmla="*/ 368710 h 446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4085834" h="4468761">
                <a:moveTo>
                  <a:pt x="1814583" y="280219"/>
                </a:moveTo>
                <a:lnTo>
                  <a:pt x="1814583" y="280219"/>
                </a:lnTo>
                <a:cubicBezTo>
                  <a:pt x="1804751" y="324464"/>
                  <a:pt x="1801919" y="370872"/>
                  <a:pt x="1785086" y="412955"/>
                </a:cubicBezTo>
                <a:cubicBezTo>
                  <a:pt x="1761565" y="471756"/>
                  <a:pt x="1723482" y="504055"/>
                  <a:pt x="1681847" y="545690"/>
                </a:cubicBezTo>
                <a:cubicBezTo>
                  <a:pt x="1676931" y="560438"/>
                  <a:pt x="1676643" y="577664"/>
                  <a:pt x="1667099" y="589935"/>
                </a:cubicBezTo>
                <a:cubicBezTo>
                  <a:pt x="1597460" y="679471"/>
                  <a:pt x="1607061" y="668942"/>
                  <a:pt x="1534363" y="693174"/>
                </a:cubicBezTo>
                <a:cubicBezTo>
                  <a:pt x="1485967" y="765770"/>
                  <a:pt x="1529037" y="717017"/>
                  <a:pt x="1445873" y="766916"/>
                </a:cubicBezTo>
                <a:cubicBezTo>
                  <a:pt x="1415474" y="785155"/>
                  <a:pt x="1386880" y="806245"/>
                  <a:pt x="1357383" y="825910"/>
                </a:cubicBezTo>
                <a:cubicBezTo>
                  <a:pt x="1342635" y="835742"/>
                  <a:pt x="1329954" y="849801"/>
                  <a:pt x="1313138" y="855406"/>
                </a:cubicBezTo>
                <a:cubicBezTo>
                  <a:pt x="1283641" y="865238"/>
                  <a:pt x="1252457" y="870998"/>
                  <a:pt x="1224647" y="884903"/>
                </a:cubicBezTo>
                <a:cubicBezTo>
                  <a:pt x="1204983" y="894735"/>
                  <a:pt x="1186240" y="906680"/>
                  <a:pt x="1165654" y="914400"/>
                </a:cubicBezTo>
                <a:cubicBezTo>
                  <a:pt x="1146675" y="921517"/>
                  <a:pt x="1126150" y="923579"/>
                  <a:pt x="1106660" y="929148"/>
                </a:cubicBezTo>
                <a:cubicBezTo>
                  <a:pt x="1091712" y="933419"/>
                  <a:pt x="1077591" y="940525"/>
                  <a:pt x="1062415" y="943897"/>
                </a:cubicBezTo>
                <a:cubicBezTo>
                  <a:pt x="1033224" y="950384"/>
                  <a:pt x="1002936" y="951392"/>
                  <a:pt x="973925" y="958645"/>
                </a:cubicBezTo>
                <a:cubicBezTo>
                  <a:pt x="943761" y="966186"/>
                  <a:pt x="911304" y="970895"/>
                  <a:pt x="885434" y="988142"/>
                </a:cubicBezTo>
                <a:cubicBezTo>
                  <a:pt x="828254" y="1026262"/>
                  <a:pt x="858005" y="1012034"/>
                  <a:pt x="796944" y="1032387"/>
                </a:cubicBezTo>
                <a:cubicBezTo>
                  <a:pt x="767447" y="1052051"/>
                  <a:pt x="742085" y="1080169"/>
                  <a:pt x="708454" y="1091380"/>
                </a:cubicBezTo>
                <a:cubicBezTo>
                  <a:pt x="693706" y="1096296"/>
                  <a:pt x="678114" y="1099176"/>
                  <a:pt x="664209" y="1106129"/>
                </a:cubicBezTo>
                <a:cubicBezTo>
                  <a:pt x="648355" y="1114056"/>
                  <a:pt x="636161" y="1128427"/>
                  <a:pt x="619963" y="1135626"/>
                </a:cubicBezTo>
                <a:cubicBezTo>
                  <a:pt x="591551" y="1148254"/>
                  <a:pt x="531473" y="1165122"/>
                  <a:pt x="531473" y="1165122"/>
                </a:cubicBezTo>
                <a:cubicBezTo>
                  <a:pt x="465504" y="1264076"/>
                  <a:pt x="543216" y="1167126"/>
                  <a:pt x="457731" y="1224116"/>
                </a:cubicBezTo>
                <a:cubicBezTo>
                  <a:pt x="440377" y="1235685"/>
                  <a:pt x="429950" y="1255556"/>
                  <a:pt x="413486" y="1268361"/>
                </a:cubicBezTo>
                <a:cubicBezTo>
                  <a:pt x="385503" y="1290126"/>
                  <a:pt x="324996" y="1327355"/>
                  <a:pt x="324996" y="1327355"/>
                </a:cubicBezTo>
                <a:cubicBezTo>
                  <a:pt x="315164" y="1342103"/>
                  <a:pt x="308033" y="1359066"/>
                  <a:pt x="295499" y="1371600"/>
                </a:cubicBezTo>
                <a:cubicBezTo>
                  <a:pt x="274651" y="1392448"/>
                  <a:pt x="215398" y="1419024"/>
                  <a:pt x="192260" y="1430593"/>
                </a:cubicBezTo>
                <a:cubicBezTo>
                  <a:pt x="143099" y="1504336"/>
                  <a:pt x="177512" y="1465006"/>
                  <a:pt x="74273" y="1533832"/>
                </a:cubicBezTo>
                <a:lnTo>
                  <a:pt x="30028" y="1563329"/>
                </a:lnTo>
                <a:cubicBezTo>
                  <a:pt x="20196" y="1592826"/>
                  <a:pt x="-3866" y="1621039"/>
                  <a:pt x="531" y="1651819"/>
                </a:cubicBezTo>
                <a:cubicBezTo>
                  <a:pt x="7330" y="1699412"/>
                  <a:pt x="15331" y="1799380"/>
                  <a:pt x="44776" y="1843548"/>
                </a:cubicBezTo>
                <a:lnTo>
                  <a:pt x="103770" y="1932039"/>
                </a:lnTo>
                <a:cubicBezTo>
                  <a:pt x="113602" y="1946787"/>
                  <a:pt x="118519" y="1966452"/>
                  <a:pt x="133267" y="1976284"/>
                </a:cubicBezTo>
                <a:lnTo>
                  <a:pt x="266002" y="2064774"/>
                </a:lnTo>
                <a:cubicBezTo>
                  <a:pt x="280750" y="2074606"/>
                  <a:pt x="293431" y="2088666"/>
                  <a:pt x="310247" y="2094271"/>
                </a:cubicBezTo>
                <a:lnTo>
                  <a:pt x="398738" y="2123768"/>
                </a:lnTo>
                <a:cubicBezTo>
                  <a:pt x="431354" y="2156384"/>
                  <a:pt x="446163" y="2176977"/>
                  <a:pt x="487228" y="2197510"/>
                </a:cubicBezTo>
                <a:cubicBezTo>
                  <a:pt x="501133" y="2204462"/>
                  <a:pt x="516725" y="2207342"/>
                  <a:pt x="531473" y="2212258"/>
                </a:cubicBezTo>
                <a:cubicBezTo>
                  <a:pt x="601711" y="2317613"/>
                  <a:pt x="581869" y="2266356"/>
                  <a:pt x="605215" y="2359742"/>
                </a:cubicBezTo>
                <a:cubicBezTo>
                  <a:pt x="594663" y="2412504"/>
                  <a:pt x="598947" y="2439752"/>
                  <a:pt x="560970" y="2477729"/>
                </a:cubicBezTo>
                <a:cubicBezTo>
                  <a:pt x="548436" y="2490263"/>
                  <a:pt x="531473" y="2497394"/>
                  <a:pt x="516725" y="2507226"/>
                </a:cubicBezTo>
                <a:cubicBezTo>
                  <a:pt x="443489" y="2617078"/>
                  <a:pt x="537615" y="2482159"/>
                  <a:pt x="442983" y="2595716"/>
                </a:cubicBezTo>
                <a:cubicBezTo>
                  <a:pt x="431635" y="2609333"/>
                  <a:pt x="423318" y="2625213"/>
                  <a:pt x="413486" y="2639961"/>
                </a:cubicBezTo>
                <a:cubicBezTo>
                  <a:pt x="378023" y="2746351"/>
                  <a:pt x="385078" y="2706574"/>
                  <a:pt x="413486" y="2905432"/>
                </a:cubicBezTo>
                <a:cubicBezTo>
                  <a:pt x="417883" y="2936212"/>
                  <a:pt x="442983" y="2993922"/>
                  <a:pt x="442983" y="2993922"/>
                </a:cubicBezTo>
                <a:cubicBezTo>
                  <a:pt x="438067" y="3018503"/>
                  <a:pt x="434314" y="3043345"/>
                  <a:pt x="428234" y="3067664"/>
                </a:cubicBezTo>
                <a:cubicBezTo>
                  <a:pt x="424463" y="3082746"/>
                  <a:pt x="424479" y="3100917"/>
                  <a:pt x="413486" y="3111910"/>
                </a:cubicBezTo>
                <a:cubicBezTo>
                  <a:pt x="388419" y="3136977"/>
                  <a:pt x="354493" y="3151239"/>
                  <a:pt x="324996" y="3170903"/>
                </a:cubicBezTo>
                <a:lnTo>
                  <a:pt x="236505" y="3229897"/>
                </a:lnTo>
                <a:lnTo>
                  <a:pt x="192260" y="3244645"/>
                </a:lnTo>
                <a:cubicBezTo>
                  <a:pt x="172596" y="3274142"/>
                  <a:pt x="144478" y="3299504"/>
                  <a:pt x="133267" y="3333135"/>
                </a:cubicBezTo>
                <a:cubicBezTo>
                  <a:pt x="128351" y="3347883"/>
                  <a:pt x="128230" y="3365241"/>
                  <a:pt x="118518" y="3377380"/>
                </a:cubicBezTo>
                <a:cubicBezTo>
                  <a:pt x="107445" y="3391221"/>
                  <a:pt x="89021" y="3397045"/>
                  <a:pt x="74273" y="3406877"/>
                </a:cubicBezTo>
                <a:lnTo>
                  <a:pt x="44776" y="3495368"/>
                </a:lnTo>
                <a:lnTo>
                  <a:pt x="30028" y="3539613"/>
                </a:lnTo>
                <a:cubicBezTo>
                  <a:pt x="34944" y="3569110"/>
                  <a:pt x="35320" y="3599734"/>
                  <a:pt x="44776" y="3628103"/>
                </a:cubicBezTo>
                <a:cubicBezTo>
                  <a:pt x="57951" y="3667628"/>
                  <a:pt x="94559" y="3685789"/>
                  <a:pt x="118518" y="3716593"/>
                </a:cubicBezTo>
                <a:cubicBezTo>
                  <a:pt x="140283" y="3744576"/>
                  <a:pt x="177512" y="3805084"/>
                  <a:pt x="177512" y="3805084"/>
                </a:cubicBezTo>
                <a:cubicBezTo>
                  <a:pt x="182428" y="3819832"/>
                  <a:pt x="187989" y="3834381"/>
                  <a:pt x="192260" y="3849329"/>
                </a:cubicBezTo>
                <a:cubicBezTo>
                  <a:pt x="197829" y="3868819"/>
                  <a:pt x="188378" y="3900337"/>
                  <a:pt x="207009" y="3908322"/>
                </a:cubicBezTo>
                <a:cubicBezTo>
                  <a:pt x="234495" y="3920102"/>
                  <a:pt x="266002" y="3898490"/>
                  <a:pt x="295499" y="3893574"/>
                </a:cubicBezTo>
                <a:cubicBezTo>
                  <a:pt x="320080" y="3883742"/>
                  <a:pt x="343883" y="3871684"/>
                  <a:pt x="369241" y="3864077"/>
                </a:cubicBezTo>
                <a:cubicBezTo>
                  <a:pt x="393251" y="3856874"/>
                  <a:pt x="419202" y="3857256"/>
                  <a:pt x="442983" y="3849329"/>
                </a:cubicBezTo>
                <a:cubicBezTo>
                  <a:pt x="463840" y="3842377"/>
                  <a:pt x="482312" y="3829664"/>
                  <a:pt x="501976" y="3819832"/>
                </a:cubicBezTo>
                <a:cubicBezTo>
                  <a:pt x="600299" y="3824748"/>
                  <a:pt x="698839" y="3826405"/>
                  <a:pt x="796944" y="3834580"/>
                </a:cubicBezTo>
                <a:cubicBezTo>
                  <a:pt x="817144" y="3836263"/>
                  <a:pt x="835807" y="3846961"/>
                  <a:pt x="855938" y="3849329"/>
                </a:cubicBezTo>
                <a:cubicBezTo>
                  <a:pt x="919597" y="3856818"/>
                  <a:pt x="983757" y="3859161"/>
                  <a:pt x="1047667" y="3864077"/>
                </a:cubicBezTo>
                <a:cubicBezTo>
                  <a:pt x="1116979" y="3933389"/>
                  <a:pt x="1074558" y="3896752"/>
                  <a:pt x="1180402" y="3967316"/>
                </a:cubicBezTo>
                <a:lnTo>
                  <a:pt x="1224647" y="3996813"/>
                </a:lnTo>
                <a:lnTo>
                  <a:pt x="1268892" y="4026310"/>
                </a:lnTo>
                <a:cubicBezTo>
                  <a:pt x="1278724" y="4045974"/>
                  <a:pt x="1285610" y="4067413"/>
                  <a:pt x="1298389" y="4085303"/>
                </a:cubicBezTo>
                <a:cubicBezTo>
                  <a:pt x="1324198" y="4121436"/>
                  <a:pt x="1351599" y="4135525"/>
                  <a:pt x="1386880" y="4159045"/>
                </a:cubicBezTo>
                <a:cubicBezTo>
                  <a:pt x="1421671" y="4211233"/>
                  <a:pt x="1419737" y="4214599"/>
                  <a:pt x="1475370" y="4262284"/>
                </a:cubicBezTo>
                <a:cubicBezTo>
                  <a:pt x="1488828" y="4273819"/>
                  <a:pt x="1504867" y="4281948"/>
                  <a:pt x="1519615" y="4291780"/>
                </a:cubicBezTo>
                <a:cubicBezTo>
                  <a:pt x="1574117" y="4373535"/>
                  <a:pt x="1517928" y="4308869"/>
                  <a:pt x="1593357" y="4350774"/>
                </a:cubicBezTo>
                <a:cubicBezTo>
                  <a:pt x="1624346" y="4367990"/>
                  <a:pt x="1648932" y="4396602"/>
                  <a:pt x="1681847" y="4409768"/>
                </a:cubicBezTo>
                <a:cubicBezTo>
                  <a:pt x="1706428" y="4419600"/>
                  <a:pt x="1730473" y="4430892"/>
                  <a:pt x="1755589" y="4439264"/>
                </a:cubicBezTo>
                <a:cubicBezTo>
                  <a:pt x="1879565" y="4480589"/>
                  <a:pt x="2083185" y="4465204"/>
                  <a:pt x="2168544" y="4468761"/>
                </a:cubicBezTo>
                <a:cubicBezTo>
                  <a:pt x="2227538" y="4463845"/>
                  <a:pt x="2286846" y="4461837"/>
                  <a:pt x="2345525" y="4454013"/>
                </a:cubicBezTo>
                <a:cubicBezTo>
                  <a:pt x="2360935" y="4451958"/>
                  <a:pt x="2377631" y="4448976"/>
                  <a:pt x="2389770" y="4439264"/>
                </a:cubicBezTo>
                <a:cubicBezTo>
                  <a:pt x="2403611" y="4428191"/>
                  <a:pt x="2409435" y="4409767"/>
                  <a:pt x="2419267" y="4395019"/>
                </a:cubicBezTo>
                <a:cubicBezTo>
                  <a:pt x="2454634" y="4288915"/>
                  <a:pt x="2411717" y="4421439"/>
                  <a:pt x="2448763" y="4291780"/>
                </a:cubicBezTo>
                <a:cubicBezTo>
                  <a:pt x="2453034" y="4276832"/>
                  <a:pt x="2458596" y="4262283"/>
                  <a:pt x="2463512" y="4247535"/>
                </a:cubicBezTo>
                <a:cubicBezTo>
                  <a:pt x="2468428" y="4218038"/>
                  <a:pt x="2468804" y="4187414"/>
                  <a:pt x="2478260" y="4159045"/>
                </a:cubicBezTo>
                <a:cubicBezTo>
                  <a:pt x="2493838" y="4112312"/>
                  <a:pt x="2531788" y="4100523"/>
                  <a:pt x="2566751" y="4070555"/>
                </a:cubicBezTo>
                <a:cubicBezTo>
                  <a:pt x="2582587" y="4056981"/>
                  <a:pt x="2594973" y="4039663"/>
                  <a:pt x="2610996" y="4026310"/>
                </a:cubicBezTo>
                <a:cubicBezTo>
                  <a:pt x="2624613" y="4014962"/>
                  <a:pt x="2640817" y="4007116"/>
                  <a:pt x="2655241" y="3996813"/>
                </a:cubicBezTo>
                <a:cubicBezTo>
                  <a:pt x="2675243" y="3982526"/>
                  <a:pt x="2692892" y="3964763"/>
                  <a:pt x="2714234" y="3952568"/>
                </a:cubicBezTo>
                <a:cubicBezTo>
                  <a:pt x="2739393" y="3938192"/>
                  <a:pt x="2812356" y="3927486"/>
                  <a:pt x="2832221" y="3923071"/>
                </a:cubicBezTo>
                <a:cubicBezTo>
                  <a:pt x="2964232" y="3893735"/>
                  <a:pt x="2806299" y="3922474"/>
                  <a:pt x="2979705" y="3893574"/>
                </a:cubicBezTo>
                <a:cubicBezTo>
                  <a:pt x="3009202" y="3878826"/>
                  <a:pt x="3037576" y="3861577"/>
                  <a:pt x="3068196" y="3849329"/>
                </a:cubicBezTo>
                <a:cubicBezTo>
                  <a:pt x="3111499" y="3832008"/>
                  <a:pt x="3156686" y="3819832"/>
                  <a:pt x="3200931" y="3805084"/>
                </a:cubicBezTo>
                <a:cubicBezTo>
                  <a:pt x="3215679" y="3800168"/>
                  <a:pt x="3232241" y="3798958"/>
                  <a:pt x="3245176" y="3790335"/>
                </a:cubicBezTo>
                <a:cubicBezTo>
                  <a:pt x="3324130" y="3737700"/>
                  <a:pt x="3276887" y="3773373"/>
                  <a:pt x="3377912" y="3672348"/>
                </a:cubicBezTo>
                <a:cubicBezTo>
                  <a:pt x="3392660" y="3657600"/>
                  <a:pt x="3410587" y="3645457"/>
                  <a:pt x="3422157" y="3628103"/>
                </a:cubicBezTo>
                <a:cubicBezTo>
                  <a:pt x="3431989" y="3613355"/>
                  <a:pt x="3442860" y="3599248"/>
                  <a:pt x="3451654" y="3583858"/>
                </a:cubicBezTo>
                <a:cubicBezTo>
                  <a:pt x="3526509" y="3452862"/>
                  <a:pt x="3438778" y="3588425"/>
                  <a:pt x="3510647" y="3480619"/>
                </a:cubicBezTo>
                <a:cubicBezTo>
                  <a:pt x="3505731" y="3441290"/>
                  <a:pt x="3506328" y="3400870"/>
                  <a:pt x="3495899" y="3362632"/>
                </a:cubicBezTo>
                <a:cubicBezTo>
                  <a:pt x="3485993" y="3326311"/>
                  <a:pt x="3378374" y="3230591"/>
                  <a:pt x="3377912" y="3229897"/>
                </a:cubicBezTo>
                <a:cubicBezTo>
                  <a:pt x="3354567" y="3194878"/>
                  <a:pt x="3331613" y="3158674"/>
                  <a:pt x="3304170" y="3126658"/>
                </a:cubicBezTo>
                <a:cubicBezTo>
                  <a:pt x="3290596" y="3110822"/>
                  <a:pt x="3273278" y="3098436"/>
                  <a:pt x="3259925" y="3082413"/>
                </a:cubicBezTo>
                <a:cubicBezTo>
                  <a:pt x="3198473" y="3008671"/>
                  <a:pt x="3267299" y="3062749"/>
                  <a:pt x="3186183" y="3008671"/>
                </a:cubicBezTo>
                <a:cubicBezTo>
                  <a:pt x="3176351" y="2993923"/>
                  <a:pt x="3169220" y="2976960"/>
                  <a:pt x="3156686" y="2964426"/>
                </a:cubicBezTo>
                <a:cubicBezTo>
                  <a:pt x="3144152" y="2951892"/>
                  <a:pt x="3124113" y="2948269"/>
                  <a:pt x="3112441" y="2934929"/>
                </a:cubicBezTo>
                <a:cubicBezTo>
                  <a:pt x="3089096" y="2908250"/>
                  <a:pt x="3073111" y="2875936"/>
                  <a:pt x="3053447" y="2846439"/>
                </a:cubicBezTo>
                <a:cubicBezTo>
                  <a:pt x="3043615" y="2831691"/>
                  <a:pt x="3038700" y="2812025"/>
                  <a:pt x="3023951" y="2802193"/>
                </a:cubicBezTo>
                <a:lnTo>
                  <a:pt x="2979705" y="2772697"/>
                </a:lnTo>
                <a:cubicBezTo>
                  <a:pt x="2934599" y="2637374"/>
                  <a:pt x="3009994" y="2848021"/>
                  <a:pt x="2920712" y="2669458"/>
                </a:cubicBezTo>
                <a:cubicBezTo>
                  <a:pt x="2913767" y="2655569"/>
                  <a:pt x="2892768" y="2544485"/>
                  <a:pt x="2891215" y="2536722"/>
                </a:cubicBezTo>
                <a:cubicBezTo>
                  <a:pt x="2894511" y="2497169"/>
                  <a:pt x="2890589" y="2375743"/>
                  <a:pt x="2920712" y="2315497"/>
                </a:cubicBezTo>
                <a:cubicBezTo>
                  <a:pt x="2977252" y="2202418"/>
                  <a:pt x="2920702" y="2359755"/>
                  <a:pt x="3038699" y="2212258"/>
                </a:cubicBezTo>
                <a:cubicBezTo>
                  <a:pt x="3185740" y="2028455"/>
                  <a:pt x="3028155" y="2210159"/>
                  <a:pt x="3141938" y="2109019"/>
                </a:cubicBezTo>
                <a:cubicBezTo>
                  <a:pt x="3173116" y="2081305"/>
                  <a:pt x="3195719" y="2043668"/>
                  <a:pt x="3230428" y="2020529"/>
                </a:cubicBezTo>
                <a:cubicBezTo>
                  <a:pt x="3245176" y="2010697"/>
                  <a:pt x="3261425" y="2002808"/>
                  <a:pt x="3274673" y="1991032"/>
                </a:cubicBezTo>
                <a:cubicBezTo>
                  <a:pt x="3324401" y="1946829"/>
                  <a:pt x="3362874" y="1891232"/>
                  <a:pt x="3422157" y="1858297"/>
                </a:cubicBezTo>
                <a:cubicBezTo>
                  <a:pt x="3445300" y="1845440"/>
                  <a:pt x="3473352" y="1842675"/>
                  <a:pt x="3495899" y="1828800"/>
                </a:cubicBezTo>
                <a:cubicBezTo>
                  <a:pt x="3537768" y="1803035"/>
                  <a:pt x="3572982" y="1767580"/>
                  <a:pt x="3613886" y="1740310"/>
                </a:cubicBezTo>
                <a:cubicBezTo>
                  <a:pt x="3648898" y="1716968"/>
                  <a:pt x="3685117" y="1694004"/>
                  <a:pt x="3717125" y="1666568"/>
                </a:cubicBezTo>
                <a:cubicBezTo>
                  <a:pt x="3732961" y="1652994"/>
                  <a:pt x="3745347" y="1635675"/>
                  <a:pt x="3761370" y="1622322"/>
                </a:cubicBezTo>
                <a:cubicBezTo>
                  <a:pt x="3833715" y="1562034"/>
                  <a:pt x="3794698" y="1627932"/>
                  <a:pt x="3879357" y="1519084"/>
                </a:cubicBezTo>
                <a:cubicBezTo>
                  <a:pt x="3892855" y="1501729"/>
                  <a:pt x="3897542" y="1478943"/>
                  <a:pt x="3908854" y="1460090"/>
                </a:cubicBezTo>
                <a:cubicBezTo>
                  <a:pt x="4015637" y="1282117"/>
                  <a:pt x="3929918" y="1447458"/>
                  <a:pt x="3997344" y="1312606"/>
                </a:cubicBezTo>
                <a:cubicBezTo>
                  <a:pt x="4002260" y="1288025"/>
                  <a:pt x="4005496" y="1263048"/>
                  <a:pt x="4012092" y="1238864"/>
                </a:cubicBezTo>
                <a:cubicBezTo>
                  <a:pt x="4020273" y="1208867"/>
                  <a:pt x="4035491" y="1180862"/>
                  <a:pt x="4041589" y="1150374"/>
                </a:cubicBezTo>
                <a:cubicBezTo>
                  <a:pt x="4046505" y="1125793"/>
                  <a:pt x="4051854" y="1101295"/>
                  <a:pt x="4056338" y="1076632"/>
                </a:cubicBezTo>
                <a:cubicBezTo>
                  <a:pt x="4061687" y="1047211"/>
                  <a:pt x="4065222" y="1017465"/>
                  <a:pt x="4071086" y="988142"/>
                </a:cubicBezTo>
                <a:cubicBezTo>
                  <a:pt x="4075061" y="968266"/>
                  <a:pt x="4080918" y="948813"/>
                  <a:pt x="4085834" y="929148"/>
                </a:cubicBezTo>
                <a:cubicBezTo>
                  <a:pt x="4080918" y="830825"/>
                  <a:pt x="4087954" y="731170"/>
                  <a:pt x="4071086" y="634180"/>
                </a:cubicBezTo>
                <a:cubicBezTo>
                  <a:pt x="4067512" y="613631"/>
                  <a:pt x="4043305" y="602740"/>
                  <a:pt x="4026841" y="589935"/>
                </a:cubicBezTo>
                <a:cubicBezTo>
                  <a:pt x="3998858" y="568171"/>
                  <a:pt x="3963419" y="556009"/>
                  <a:pt x="3938351" y="530942"/>
                </a:cubicBezTo>
                <a:cubicBezTo>
                  <a:pt x="3923602" y="516194"/>
                  <a:pt x="3907458" y="502720"/>
                  <a:pt x="3894105" y="486697"/>
                </a:cubicBezTo>
                <a:cubicBezTo>
                  <a:pt x="3882757" y="473080"/>
                  <a:pt x="3877143" y="454985"/>
                  <a:pt x="3864609" y="442451"/>
                </a:cubicBezTo>
                <a:cubicBezTo>
                  <a:pt x="3852075" y="429917"/>
                  <a:pt x="3835112" y="422787"/>
                  <a:pt x="3820363" y="412955"/>
                </a:cubicBezTo>
                <a:cubicBezTo>
                  <a:pt x="3798597" y="380306"/>
                  <a:pt x="3780690" y="347176"/>
                  <a:pt x="3746621" y="324464"/>
                </a:cubicBezTo>
                <a:cubicBezTo>
                  <a:pt x="3733686" y="315841"/>
                  <a:pt x="3717124" y="314632"/>
                  <a:pt x="3702376" y="309716"/>
                </a:cubicBezTo>
                <a:cubicBezTo>
                  <a:pt x="3682712" y="314632"/>
                  <a:pt x="3660982" y="314407"/>
                  <a:pt x="3643383" y="324464"/>
                </a:cubicBezTo>
                <a:cubicBezTo>
                  <a:pt x="3625274" y="334812"/>
                  <a:pt x="3615161" y="355357"/>
                  <a:pt x="3599138" y="368710"/>
                </a:cubicBezTo>
                <a:cubicBezTo>
                  <a:pt x="3585521" y="380058"/>
                  <a:pt x="3569316" y="387903"/>
                  <a:pt x="3554892" y="398206"/>
                </a:cubicBezTo>
                <a:cubicBezTo>
                  <a:pt x="3476762" y="454012"/>
                  <a:pt x="3523455" y="433265"/>
                  <a:pt x="3451654" y="457200"/>
                </a:cubicBezTo>
                <a:cubicBezTo>
                  <a:pt x="3397576" y="452284"/>
                  <a:pt x="3342895" y="451888"/>
                  <a:pt x="3289421" y="442451"/>
                </a:cubicBezTo>
                <a:cubicBezTo>
                  <a:pt x="3258802" y="437048"/>
                  <a:pt x="3200931" y="412955"/>
                  <a:pt x="3200931" y="412955"/>
                </a:cubicBezTo>
                <a:cubicBezTo>
                  <a:pt x="3181267" y="398207"/>
                  <a:pt x="3160126" y="385245"/>
                  <a:pt x="3141938" y="368710"/>
                </a:cubicBezTo>
                <a:cubicBezTo>
                  <a:pt x="3105927" y="335973"/>
                  <a:pt x="3080431" y="290510"/>
                  <a:pt x="3038699" y="265471"/>
                </a:cubicBezTo>
                <a:cubicBezTo>
                  <a:pt x="3014118" y="250723"/>
                  <a:pt x="2989141" y="236616"/>
                  <a:pt x="2964957" y="221226"/>
                </a:cubicBezTo>
                <a:cubicBezTo>
                  <a:pt x="2935049" y="202193"/>
                  <a:pt x="2910099" y="173442"/>
                  <a:pt x="2876467" y="162232"/>
                </a:cubicBezTo>
                <a:lnTo>
                  <a:pt x="2832221" y="147484"/>
                </a:lnTo>
                <a:cubicBezTo>
                  <a:pt x="2824298" y="141542"/>
                  <a:pt x="2746627" y="81584"/>
                  <a:pt x="2728983" y="73742"/>
                </a:cubicBezTo>
                <a:cubicBezTo>
                  <a:pt x="2643771" y="35870"/>
                  <a:pt x="2616237" y="45991"/>
                  <a:pt x="2522505" y="14748"/>
                </a:cubicBezTo>
                <a:lnTo>
                  <a:pt x="2478260" y="0"/>
                </a:lnTo>
                <a:cubicBezTo>
                  <a:pt x="2429099" y="4916"/>
                  <a:pt x="2379686" y="7761"/>
                  <a:pt x="2330776" y="14748"/>
                </a:cubicBezTo>
                <a:cubicBezTo>
                  <a:pt x="2298375" y="19377"/>
                  <a:pt x="2259050" y="33741"/>
                  <a:pt x="2227538" y="44245"/>
                </a:cubicBezTo>
                <a:cubicBezTo>
                  <a:pt x="2119743" y="116107"/>
                  <a:pt x="2255278" y="28394"/>
                  <a:pt x="2124299" y="103239"/>
                </a:cubicBezTo>
                <a:cubicBezTo>
                  <a:pt x="2108909" y="112033"/>
                  <a:pt x="2095444" y="123941"/>
                  <a:pt x="2080054" y="132735"/>
                </a:cubicBezTo>
                <a:cubicBezTo>
                  <a:pt x="2060965" y="143643"/>
                  <a:pt x="2039913" y="150920"/>
                  <a:pt x="2021060" y="162232"/>
                </a:cubicBezTo>
                <a:cubicBezTo>
                  <a:pt x="1990661" y="180471"/>
                  <a:pt x="1962067" y="201561"/>
                  <a:pt x="1932570" y="221226"/>
                </a:cubicBezTo>
                <a:cubicBezTo>
                  <a:pt x="1917822" y="231058"/>
                  <a:pt x="1902505" y="240087"/>
                  <a:pt x="1888325" y="250722"/>
                </a:cubicBezTo>
                <a:cubicBezTo>
                  <a:pt x="1848996" y="280219"/>
                  <a:pt x="1816977" y="323667"/>
                  <a:pt x="1770338" y="339213"/>
                </a:cubicBezTo>
                <a:lnTo>
                  <a:pt x="1726092" y="353961"/>
                </a:lnTo>
                <a:lnTo>
                  <a:pt x="1785086" y="368710"/>
                </a:lnTo>
              </a:path>
            </a:pathLst>
          </a:custGeom>
          <a:gradFill>
            <a:gsLst>
              <a:gs pos="39000">
                <a:schemeClr val="bg1">
                  <a:lumMod val="85000"/>
                </a:schemeClr>
              </a:gs>
              <a:gs pos="63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3C3D291-562A-482B-93D5-56F7D6DBEDE1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744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41292" y="1657350"/>
            <a:ext cx="4343400" cy="4146550"/>
          </a:xfrm>
          <a:prstGeom prst="roundRect">
            <a:avLst/>
          </a:prstGeom>
          <a:solidFill>
            <a:srgbClr val="040300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78450" y="2184400"/>
            <a:ext cx="3035300" cy="29019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613D23F6-433C-4C44-9C3F-36F07E9CBE86}"/>
              </a:ext>
            </a:extLst>
          </p:cNvPr>
          <p:cNvSpPr/>
          <p:nvPr/>
        </p:nvSpPr>
        <p:spPr>
          <a:xfrm>
            <a:off x="171450" y="1069041"/>
            <a:ext cx="1401856" cy="4978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CA8F857-2FE5-49BA-A9A7-90C0A4A75ACE}"/>
              </a:ext>
            </a:extLst>
          </p:cNvPr>
          <p:cNvSpPr/>
          <p:nvPr/>
        </p:nvSpPr>
        <p:spPr>
          <a:xfrm>
            <a:off x="228600" y="282388"/>
            <a:ext cx="1869141" cy="663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C1F6956F-1966-4241-B625-890821849BD2}"/>
              </a:ext>
            </a:extLst>
          </p:cNvPr>
          <p:cNvSpPr txBox="1">
            <a:spLocks/>
          </p:cNvSpPr>
          <p:nvPr/>
        </p:nvSpPr>
        <p:spPr>
          <a:xfrm>
            <a:off x="1436320" y="450013"/>
            <a:ext cx="7342094" cy="602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ПРОБЛЕМА-ЦІЛЬ НЕПРАВИЛЬНО </a:t>
            </a:r>
          </a:p>
          <a:p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(ціль не відповідає проблемі за масштабом, спрямованістю, групам осіб тощо)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BE40E90-CD6A-4D31-9DC4-B0894D02886C}"/>
              </a:ext>
            </a:extLst>
          </p:cNvPr>
          <p:cNvSpPr/>
          <p:nvPr/>
        </p:nvSpPr>
        <p:spPr>
          <a:xfrm>
            <a:off x="-533" y="-4534"/>
            <a:ext cx="9144000" cy="164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672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501625" y="3197324"/>
            <a:ext cx="2660651" cy="2247900"/>
          </a:xfrm>
          <a:prstGeom prst="roundRect">
            <a:avLst/>
          </a:prstGeom>
          <a:solidFill>
            <a:srgbClr val="040300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24734" y="3197324"/>
            <a:ext cx="2660651" cy="2247900"/>
          </a:xfrm>
          <a:prstGeom prst="roundRect">
            <a:avLst/>
          </a:prstGeom>
          <a:solidFill>
            <a:schemeClr val="bg1"/>
          </a:solidFill>
          <a:ln>
            <a:solidFill>
              <a:srgbClr val="040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7" name="Стрелка вправо 6"/>
          <p:cNvSpPr/>
          <p:nvPr/>
        </p:nvSpPr>
        <p:spPr>
          <a:xfrm>
            <a:off x="3194050" y="3732509"/>
            <a:ext cx="2705100" cy="113665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9" name="Rechteck 4"/>
          <p:cNvSpPr/>
          <p:nvPr/>
        </p:nvSpPr>
        <p:spPr>
          <a:xfrm>
            <a:off x="3161804" y="2978368"/>
            <a:ext cx="27583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100" b="1" dirty="0">
                <a:solidFill>
                  <a:srgbClr val="00B050"/>
                </a:solidFill>
              </a:rPr>
              <a:t>ДІЇ (ЗАХОДИ), ГРАФІК, БЮДЖЕТ, КОМАНДА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B6CA34E-D296-40A2-90AD-FCDBEAC4D087}"/>
              </a:ext>
            </a:extLst>
          </p:cNvPr>
          <p:cNvSpPr/>
          <p:nvPr/>
        </p:nvSpPr>
        <p:spPr>
          <a:xfrm>
            <a:off x="171450" y="1069041"/>
            <a:ext cx="1401856" cy="4978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5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69524DA4-3C53-4A63-9506-50AAA1AB7C25}"/>
              </a:ext>
            </a:extLst>
          </p:cNvPr>
          <p:cNvSpPr/>
          <p:nvPr/>
        </p:nvSpPr>
        <p:spPr>
          <a:xfrm>
            <a:off x="228600" y="282388"/>
            <a:ext cx="1869141" cy="6638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Rechteck 4">
            <a:extLst>
              <a:ext uri="{FF2B5EF4-FFF2-40B4-BE49-F238E27FC236}">
                <a16:creationId xmlns:a16="http://schemas.microsoft.com/office/drawing/2014/main" id="{74A25161-50A9-4149-A3EE-0A5242C0D42C}"/>
              </a:ext>
            </a:extLst>
          </p:cNvPr>
          <p:cNvSpPr/>
          <p:nvPr/>
        </p:nvSpPr>
        <p:spPr>
          <a:xfrm>
            <a:off x="879314" y="1628800"/>
            <a:ext cx="7613785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uk-UA" sz="2100" b="1" dirty="0">
                <a:solidFill>
                  <a:srgbClr val="00B050"/>
                </a:solidFill>
              </a:rPr>
              <a:t>Відповідаємо на питання ЯК, КОЛИ, З КИМ, ЗА РАХУНОК ЧОГО дійти від проблеми до цілі (від чорного до білого).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D5863F57-AD96-4057-9589-706A17A3D86C}"/>
              </a:ext>
            </a:extLst>
          </p:cNvPr>
          <p:cNvSpPr txBox="1">
            <a:spLocks/>
          </p:cNvSpPr>
          <p:nvPr/>
        </p:nvSpPr>
        <p:spPr>
          <a:xfrm>
            <a:off x="1456762" y="312947"/>
            <a:ext cx="7342094" cy="602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НАСТУПНІ КРОКИ. ПРОЄКТ ПРАВИЛЬНО</a:t>
            </a:r>
            <a:endParaRPr lang="uk-UA" sz="20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D517D7F-C9AC-444E-935B-2B56EFF9D0BB}"/>
              </a:ext>
            </a:extLst>
          </p:cNvPr>
          <p:cNvSpPr/>
          <p:nvPr/>
        </p:nvSpPr>
        <p:spPr>
          <a:xfrm>
            <a:off x="-533" y="-4534"/>
            <a:ext cx="9144000" cy="1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7913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ustom Main">
      <a:dk1>
        <a:srgbClr val="778899"/>
      </a:dk1>
      <a:lt1>
        <a:sysClr val="window" lastClr="FFFFFF"/>
      </a:lt1>
      <a:dk2>
        <a:srgbClr val="778899"/>
      </a:dk2>
      <a:lt2>
        <a:srgbClr val="FFFFFF"/>
      </a:lt2>
      <a:accent1>
        <a:srgbClr val="FDBB2D"/>
      </a:accent1>
      <a:accent2>
        <a:srgbClr val="191970"/>
      </a:accent2>
      <a:accent3>
        <a:srgbClr val="DCE0E4"/>
      </a:accent3>
      <a:accent4>
        <a:srgbClr val="FCF09F"/>
      </a:accent4>
      <a:accent5>
        <a:srgbClr val="ADD8E6"/>
      </a:accent5>
      <a:accent6>
        <a:srgbClr val="6495ED"/>
      </a:accent6>
      <a:hlink>
        <a:srgbClr val="FDBB2D"/>
      </a:hlink>
      <a:folHlink>
        <a:srgbClr val="6495ED"/>
      </a:folHlink>
    </a:clrScheme>
    <a:fontScheme name="Custom Mai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icrosoft PowerPoint Presentation (3)" id="{4C5171E9-E48E-4009-AED2-D4254FC52701}" vid="{802501F0-E87F-45E2-92E8-BFF97E4057C8}"/>
    </a:ext>
  </a:extLst>
</a:theme>
</file>

<file path=ppt/theme/theme4.xml><?xml version="1.0" encoding="utf-8"?>
<a:theme xmlns:a="http://schemas.openxmlformats.org/drawingml/2006/main" name="2_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914</Words>
  <Application>Microsoft Office PowerPoint</Application>
  <PresentationFormat>Экран (4:3)</PresentationFormat>
  <Paragraphs>127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Meiryo</vt:lpstr>
      <vt:lpstr>Segoe UI</vt:lpstr>
      <vt:lpstr>Times New Roman</vt:lpstr>
      <vt:lpstr>Times New Roman, serif</vt:lpstr>
      <vt:lpstr>Тема Office</vt:lpstr>
      <vt:lpstr>1_Тема Office</vt:lpstr>
      <vt:lpstr>Office Theme</vt:lpstr>
      <vt:lpstr>2_Тема Office</vt:lpstr>
      <vt:lpstr>Презентация PowerPoint</vt:lpstr>
      <vt:lpstr>Презентация PowerPoint</vt:lpstr>
      <vt:lpstr>КРОК 1. ПРОБЛЕМА ПРАВИЛЬНО</vt:lpstr>
      <vt:lpstr>ПРОБЛЕМА НЕПРАВИЛЬНО  (пляма не чорна)</vt:lpstr>
      <vt:lpstr>Презентация PowerPoint</vt:lpstr>
      <vt:lpstr>КРОК 2. ПРОБЛЕМА-ЦІЛЬ ПРАВИЛЬНО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Форма ТЗ на проєк-ти роз-витку</vt:lpstr>
      <vt:lpstr>Презентация PowerPoint</vt:lpstr>
      <vt:lpstr>Якісний проЄкт розвитку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Мороз</dc:creator>
  <cp:lastModifiedBy>Ольга Мороз</cp:lastModifiedBy>
  <cp:revision>2</cp:revision>
  <dcterms:modified xsi:type="dcterms:W3CDTF">2023-06-15T07:17:32Z</dcterms:modified>
</cp:coreProperties>
</file>