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96" r:id="rId6"/>
    <p:sldId id="287" r:id="rId7"/>
    <p:sldId id="351" r:id="rId8"/>
    <p:sldId id="289" r:id="rId9"/>
    <p:sldId id="354" r:id="rId10"/>
    <p:sldId id="332" r:id="rId11"/>
    <p:sldId id="341" r:id="rId12"/>
    <p:sldId id="355" r:id="rId13"/>
    <p:sldId id="342" r:id="rId14"/>
    <p:sldId id="343" r:id="rId15"/>
    <p:sldId id="34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читайло Артем Анатолійович" initials="НАА" lastIdx="4" clrIdx="0">
    <p:extLst>
      <p:ext uri="{19B8F6BF-5375-455C-9EA6-DF929625EA0E}">
        <p15:presenceInfo xmlns:p15="http://schemas.microsoft.com/office/powerpoint/2012/main" userId="Нечитайло Артем Анатолій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D00"/>
    <a:srgbClr val="2C5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7" autoAdjust="0"/>
  </p:normalViewPr>
  <p:slideViewPr>
    <p:cSldViewPr snapToGrid="0">
      <p:cViewPr varScale="1">
        <p:scale>
          <a:sx n="86" d="100"/>
          <a:sy n="86" d="100"/>
        </p:scale>
        <p:origin x="7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99244900136517"/>
          <c:y val="0.12752929707873181"/>
          <c:w val="0.71600755099863467"/>
          <c:h val="0.851605894634509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Лохина та чорниця</c:v>
                </c:pt>
                <c:pt idx="1">
                  <c:v>Груша</c:v>
                </c:pt>
                <c:pt idx="2">
                  <c:v>Яблуня</c:v>
                </c:pt>
                <c:pt idx="3">
                  <c:v>Черешня</c:v>
                </c:pt>
                <c:pt idx="4">
                  <c:v>Ліщина та горіх</c:v>
                </c:pt>
                <c:pt idx="5">
                  <c:v>Виноград</c:v>
                </c:pt>
                <c:pt idx="6">
                  <c:v>Суниця садова</c:v>
                </c:pt>
                <c:pt idx="7">
                  <c:v>Ожина</c:v>
                </c:pt>
                <c:pt idx="8">
                  <c:v>Малина</c:v>
                </c:pt>
                <c:pt idx="9">
                  <c:v>Персик</c:v>
                </c:pt>
                <c:pt idx="10">
                  <c:v>Порічка</c:v>
                </c:pt>
                <c:pt idx="11">
                  <c:v>Аґрус</c:v>
                </c:pt>
                <c:pt idx="12">
                  <c:v>Смородина</c:v>
                </c:pt>
                <c:pt idx="13">
                  <c:v>Обліпиха </c:v>
                </c:pt>
                <c:pt idx="14">
                  <c:v>Абрикос</c:v>
                </c:pt>
                <c:pt idx="15">
                  <c:v>Слива </c:v>
                </c:pt>
                <c:pt idx="16">
                  <c:v>Вишня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350</c:v>
                </c:pt>
                <c:pt idx="4">
                  <c:v>250</c:v>
                </c:pt>
                <c:pt idx="5">
                  <c:v>225</c:v>
                </c:pt>
                <c:pt idx="6">
                  <c:v>225</c:v>
                </c:pt>
                <c:pt idx="7">
                  <c:v>225</c:v>
                </c:pt>
                <c:pt idx="8">
                  <c:v>190</c:v>
                </c:pt>
                <c:pt idx="9">
                  <c:v>170</c:v>
                </c:pt>
                <c:pt idx="10">
                  <c:v>150</c:v>
                </c:pt>
                <c:pt idx="11">
                  <c:v>150</c:v>
                </c:pt>
                <c:pt idx="12">
                  <c:v>140</c:v>
                </c:pt>
                <c:pt idx="13">
                  <c:v>140</c:v>
                </c:pt>
                <c:pt idx="14">
                  <c:v>140</c:v>
                </c:pt>
                <c:pt idx="15">
                  <c:v>140</c:v>
                </c:pt>
                <c:pt idx="16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3-4FED-B76C-DCF8C5E895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7"/>
        <c:overlap val="-48"/>
        <c:axId val="224342784"/>
        <c:axId val="224345920"/>
      </c:barChart>
      <c:catAx>
        <c:axId val="22434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224345920"/>
        <c:crosses val="autoZero"/>
        <c:auto val="1"/>
        <c:lblAlgn val="l"/>
        <c:lblOffset val="100"/>
        <c:noMultiLvlLbl val="0"/>
      </c:catAx>
      <c:valAx>
        <c:axId val="224345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34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F060F-0ADC-4FB3-9C4E-111C2FBAC818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A22F1-C4D6-4C22-9712-4A0ECCDDB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2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88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29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99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30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83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87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2C5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58877" y="2938537"/>
            <a:ext cx="6629400" cy="74771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0895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2C5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58877" y="2938537"/>
            <a:ext cx="6629400" cy="74771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5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58000" cy="530225"/>
          </a:xfrm>
        </p:spPr>
        <p:txBody>
          <a:bodyPr>
            <a:normAutofit/>
          </a:bodyPr>
          <a:lstStyle>
            <a:lvl1pPr>
              <a:defRPr sz="3000">
                <a:latin typeface="Futura PT Bold" panose="020B09020202040202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838200" y="1979629"/>
            <a:ext cx="4856747" cy="4351338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ru-RU" dirty="0"/>
              <a:t>текст 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0" hasCustomPrompt="1"/>
          </p:nvPr>
        </p:nvSpPr>
        <p:spPr>
          <a:xfrm>
            <a:off x="6031850" y="1979629"/>
            <a:ext cx="4856747" cy="4351338"/>
          </a:xfrm>
        </p:spPr>
        <p:txBody>
          <a:bodyPr/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utura PT Book" panose="020B0502020204020303" pitchFamily="34" charset="-52"/>
              </a:defRPr>
            </a:lvl2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/>
              <a:t>об’єкт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39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36147" y="169797"/>
            <a:ext cx="4131177" cy="1090191"/>
          </a:xfrm>
        </p:spPr>
        <p:txBody>
          <a:bodyPr>
            <a:normAutofit/>
          </a:bodyPr>
          <a:lstStyle>
            <a:lvl1pPr>
              <a:defRPr sz="3000">
                <a:latin typeface="Futura PT Bold" panose="020B09020202040202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411" y="163448"/>
            <a:ext cx="1444755" cy="722377"/>
          </a:xfrm>
          <a:prstGeom prst="rect">
            <a:avLst/>
          </a:prstGeom>
        </p:spPr>
      </p:pic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1136148" y="1676320"/>
            <a:ext cx="5671052" cy="4702272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ru-RU" dirty="0"/>
              <a:t>текст 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0" hasCustomPrompt="1"/>
          </p:nvPr>
        </p:nvSpPr>
        <p:spPr>
          <a:xfrm>
            <a:off x="8504044" y="885825"/>
            <a:ext cx="3278122" cy="5492767"/>
          </a:xfrm>
        </p:spPr>
        <p:txBody>
          <a:bodyPr/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utura PT Book" panose="020B0502020204020303" pitchFamily="34" charset="-52"/>
              </a:defRPr>
            </a:lvl2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/>
              <a:t>об’єкт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68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58000" cy="530225"/>
          </a:xfrm>
        </p:spPr>
        <p:txBody>
          <a:bodyPr>
            <a:normAutofit/>
          </a:bodyPr>
          <a:lstStyle>
            <a:lvl1pPr>
              <a:defRPr sz="3000">
                <a:latin typeface="Futura PT Bold" panose="020B09020202040202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838200" y="2027756"/>
            <a:ext cx="4856747" cy="4351338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ru-RU" dirty="0"/>
              <a:t>текст 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 hasCustomPrompt="1"/>
          </p:nvPr>
        </p:nvSpPr>
        <p:spPr>
          <a:xfrm>
            <a:off x="5937986" y="2027756"/>
            <a:ext cx="4856747" cy="4351338"/>
          </a:xfrm>
        </p:spPr>
        <p:txBody>
          <a:bodyPr/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utura PT Book" panose="020B0502020204020303" pitchFamily="34" charset="-52"/>
              </a:defRPr>
            </a:lvl2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/>
              <a:t>об’єкт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25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58000" cy="530225"/>
          </a:xfrm>
        </p:spPr>
        <p:txBody>
          <a:bodyPr>
            <a:normAutofit/>
          </a:bodyPr>
          <a:lstStyle>
            <a:lvl1pPr>
              <a:defRPr sz="3000">
                <a:latin typeface="Futura PT Bold" panose="020B09020202040202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838200" y="2027756"/>
            <a:ext cx="4856747" cy="4351338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ru-RU" dirty="0"/>
              <a:t>текст 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 hasCustomPrompt="1"/>
          </p:nvPr>
        </p:nvSpPr>
        <p:spPr>
          <a:xfrm>
            <a:off x="5937986" y="2027756"/>
            <a:ext cx="4856747" cy="4351338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uk-UA" dirty="0"/>
              <a:t>об’єкт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69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1948" y="2232425"/>
            <a:ext cx="2965936" cy="89578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  <a:latin typeface="Futura PT Bold" panose="020B0902020204020203" pitchFamily="34" charset="-52"/>
              </a:defRPr>
            </a:lvl1pPr>
          </a:lstStyle>
          <a:p>
            <a:r>
              <a:rPr lang="ru-RU" dirty="0" err="1"/>
              <a:t>зразок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4785962" y="1728872"/>
            <a:ext cx="4856747" cy="4351338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ru-RU" dirty="0"/>
              <a:t>текст 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 hasCustomPrompt="1"/>
          </p:nvPr>
        </p:nvSpPr>
        <p:spPr>
          <a:xfrm>
            <a:off x="511948" y="3401260"/>
            <a:ext cx="3183752" cy="3183690"/>
          </a:xfrm>
        </p:spPr>
        <p:txBody>
          <a:bodyPr/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utura PT Book" panose="020B0502020204020303" pitchFamily="34" charset="-52"/>
              </a:defRPr>
            </a:lvl2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/>
              <a:t>об’єкт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61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B9BD-58B0-493E-9ED5-FDA9E1E3EBDA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93106-B565-44D5-93AC-F33305BE5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0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4" r:id="rId3"/>
    <p:sldLayoutId id="2147483669" r:id="rId4"/>
    <p:sldLayoutId id="2147483665" r:id="rId5"/>
    <p:sldLayoutId id="2147483668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3.png"/><Relationship Id="rId18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0.png"/><Relationship Id="rId12" Type="http://schemas.openxmlformats.org/officeDocument/2006/relationships/image" Target="../media/image42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2.png"/><Relationship Id="rId5" Type="http://schemas.openxmlformats.org/officeDocument/2006/relationships/image" Target="../media/image36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41.jpeg"/><Relationship Id="rId9" Type="http://schemas.openxmlformats.org/officeDocument/2006/relationships/image" Target="../media/image37.png"/><Relationship Id="rId1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7.png"/><Relationship Id="rId3" Type="http://schemas.openxmlformats.org/officeDocument/2006/relationships/image" Target="../media/image44.png"/><Relationship Id="rId7" Type="http://schemas.openxmlformats.org/officeDocument/2006/relationships/image" Target="../media/image36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43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45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5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3653" cy="43403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171" y="307490"/>
            <a:ext cx="1456976" cy="730162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468577" y="2540000"/>
            <a:ext cx="5634523" cy="16688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700" dirty="0">
                <a:solidFill>
                  <a:srgbClr val="D4CD00"/>
                </a:solidFill>
                <a:latin typeface="Arial Black" pitchFamily="34" charset="0"/>
              </a:rPr>
              <a:t>ПРОДУКТИ </a:t>
            </a:r>
            <a:br>
              <a:rPr lang="uk-UA" sz="3700" dirty="0">
                <a:solidFill>
                  <a:srgbClr val="D4CD00"/>
                </a:solidFill>
                <a:latin typeface="Arial Black" pitchFamily="34" charset="0"/>
              </a:rPr>
            </a:br>
            <a:r>
              <a:rPr lang="uk-UA" sz="3700" dirty="0">
                <a:solidFill>
                  <a:srgbClr val="D4CD00"/>
                </a:solidFill>
                <a:latin typeface="Arial Black" pitchFamily="34" charset="0"/>
              </a:rPr>
              <a:t>ДЛЯ БІЗНЕСУ </a:t>
            </a:r>
            <a:br>
              <a:rPr lang="uk-UA" sz="3700" dirty="0">
                <a:solidFill>
                  <a:srgbClr val="D4CD00"/>
                </a:solidFill>
                <a:latin typeface="Arial Black" pitchFamily="34" charset="0"/>
              </a:rPr>
            </a:br>
            <a:r>
              <a:rPr lang="uk-UA" sz="3700" dirty="0">
                <a:solidFill>
                  <a:srgbClr val="D4CD00"/>
                </a:solidFill>
                <a:latin typeface="Arial Black" pitchFamily="34" charset="0"/>
              </a:rPr>
              <a:t>ВІД ОЩАДБАНКУ</a:t>
            </a:r>
            <a:endParaRPr lang="ru-RU" sz="3700" dirty="0">
              <a:solidFill>
                <a:srgbClr val="D4CD00"/>
              </a:solidFill>
              <a:latin typeface="Arial Black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376" y="4356747"/>
            <a:ext cx="5894844" cy="755906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539696" y="4541520"/>
            <a:ext cx="5634523" cy="40901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chemeClr val="tx1"/>
                </a:solidFill>
              </a:rPr>
              <a:t>працюємо заради України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6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836" y="236167"/>
            <a:ext cx="6727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solidFill>
                  <a:srgbClr val="D4CD00"/>
                </a:solidFill>
                <a:latin typeface="Arial Black" pitchFamily="34" charset="0"/>
              </a:rPr>
              <a:t>«єРобота</a:t>
            </a:r>
            <a:r>
              <a:rPr lang="uk-UA" sz="3000" dirty="0">
                <a:solidFill>
                  <a:srgbClr val="D4CD00"/>
                </a:solidFill>
                <a:latin typeface="Arial Black" pitchFamily="34" charset="0"/>
              </a:rPr>
              <a:t>: СВІЙ САД</a:t>
            </a:r>
            <a:r>
              <a:rPr lang="uk-UA" sz="3000" dirty="0" smtClean="0">
                <a:solidFill>
                  <a:srgbClr val="D4CD00"/>
                </a:solidFill>
                <a:latin typeface="Arial Black" pitchFamily="34" charset="0"/>
              </a:rPr>
              <a:t>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37" y="1980415"/>
            <a:ext cx="652929" cy="32646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551075" y="5148476"/>
            <a:ext cx="3906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 відкриває рахунок 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банку</a:t>
            </a:r>
          </a:p>
          <a:p>
            <a:pPr marL="216000"/>
            <a:r>
              <a:rPr lang="uk-UA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протязі </a:t>
            </a:r>
            <a:r>
              <a:rPr lang="uk-UA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робочих днів </a:t>
            </a:r>
            <a:r>
              <a:rPr lang="ru-RU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lang="ru-RU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позитивного </a:t>
            </a:r>
            <a:r>
              <a:rPr lang="uk-UA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  <a:endParaRPr lang="uk-UA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 здійснює переказ не менше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суми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власний рахунок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30 календарних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днів</a:t>
            </a:r>
          </a:p>
          <a:p>
            <a:pPr marL="228600" indent="-228600">
              <a:buAutoNum type="arabicPeriod" startAt="2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витрат, </a:t>
            </a:r>
            <a:r>
              <a:rPr lang="uk-UA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реалізацією проекту,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67304" y="2399215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висаджування насаджень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6" b="44631"/>
          <a:stretch/>
        </p:blipFill>
        <p:spPr>
          <a:xfrm>
            <a:off x="9568501" y="3345368"/>
            <a:ext cx="1779762" cy="4147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57" y="1512990"/>
            <a:ext cx="430138" cy="43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5" y="1517060"/>
            <a:ext cx="430138" cy="432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35" y="1544893"/>
            <a:ext cx="375164" cy="3751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0" y="3235017"/>
            <a:ext cx="495902" cy="4959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04" y="3308752"/>
            <a:ext cx="430138" cy="432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69" y="3391084"/>
            <a:ext cx="652929" cy="326464"/>
          </a:xfrm>
          <a:prstGeom prst="rect">
            <a:avLst/>
          </a:prstGeom>
        </p:spPr>
      </p:pic>
      <p:cxnSp>
        <p:nvCxnSpPr>
          <p:cNvPr id="24" name="Соединительная линия уступом 23"/>
          <p:cNvCxnSpPr>
            <a:stCxn id="18" idx="3"/>
            <a:endCxn id="13" idx="0"/>
          </p:cNvCxnSpPr>
          <p:nvPr/>
        </p:nvCxnSpPr>
        <p:spPr>
          <a:xfrm>
            <a:off x="8196595" y="1728990"/>
            <a:ext cx="1793707" cy="25142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9993085" y="2345539"/>
            <a:ext cx="1" cy="999829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7" idx="1"/>
            <a:endCxn id="23" idx="3"/>
          </p:cNvCxnSpPr>
          <p:nvPr/>
        </p:nvCxnSpPr>
        <p:spPr>
          <a:xfrm flipH="1">
            <a:off x="8462398" y="3552719"/>
            <a:ext cx="1106103" cy="1597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376785" y="1569316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497723" y="4481551"/>
            <a:ext cx="5580810" cy="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03" y="1563076"/>
            <a:ext cx="252000" cy="252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90" y="4625702"/>
            <a:ext cx="252000" cy="252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0319549" y="1759348"/>
            <a:ext cx="18537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 </a:t>
            </a:r>
            <a:b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73425" y="3794625"/>
            <a:ext cx="2528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Мінагрополітики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анк,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 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445408" y="3827415"/>
            <a:ext cx="216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 про надання гранту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76" y="4596705"/>
            <a:ext cx="432000" cy="432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10" y="4651408"/>
            <a:ext cx="652929" cy="32646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66" y="4601612"/>
            <a:ext cx="430138" cy="432000"/>
          </a:xfrm>
          <a:prstGeom prst="rect">
            <a:avLst/>
          </a:prstGeom>
        </p:spPr>
      </p:pic>
      <p:cxnSp>
        <p:nvCxnSpPr>
          <p:cNvPr id="38" name="Прямая со стрелкой 37"/>
          <p:cNvCxnSpPr/>
          <p:nvPr/>
        </p:nvCxnSpPr>
        <p:spPr>
          <a:xfrm flipH="1">
            <a:off x="7379309" y="4741728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385358" y="490506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9578608" y="4817612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0238121" y="5143858"/>
            <a:ext cx="1921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суми</a:t>
            </a:r>
          </a:p>
          <a:p>
            <a:pPr algn="ctr"/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76534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6" y="2104296"/>
            <a:ext cx="432000" cy="43200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204154" y="3416027"/>
            <a:ext cx="3158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30% частка власних коштів</a:t>
            </a:r>
          </a:p>
          <a:p>
            <a:pPr marL="171450" indent="-1714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держава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64693" y="2025721"/>
            <a:ext cx="5757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</a:t>
            </a:r>
          </a:p>
          <a:p>
            <a:r>
              <a:rPr lang="uk-UA" sz="1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uk-UA" sz="14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2117" y="1532808"/>
            <a:ext cx="1682328" cy="46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ридичні особи</a:t>
            </a:r>
          </a:p>
          <a:p>
            <a:pPr>
              <a:lnSpc>
                <a:spcPct val="0"/>
              </a:lnSpc>
              <a:spcAft>
                <a:spcPts val="1000"/>
              </a:spcAft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52336" y="4644244"/>
            <a:ext cx="23328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реалізації проекту висадки не повинен </a:t>
            </a:r>
            <a:r>
              <a:rPr lang="uk-UA" sz="1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перевищувати </a:t>
            </a:r>
            <a:r>
              <a:rPr lang="uk-UA" sz="1000" b="1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</a:t>
            </a:r>
            <a:r>
              <a:rPr lang="uk-UA" sz="10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місяців</a:t>
            </a:r>
            <a:r>
              <a:rPr lang="uk-UA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</a:t>
            </a: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нові робочі </a:t>
            </a: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місця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провадити </a:t>
            </a: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підприємницьку діяльність після закінчення проекту висадки насаджень протягом не менше </a:t>
            </a:r>
            <a:r>
              <a:rPr lang="uk-UA" sz="1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uk-UA" sz="10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років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забезпечити новий сад, ягідник чи виноградник системою зрошення з водозабором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до </a:t>
            </a: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бюджету </a:t>
            </a: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податки </a:t>
            </a: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збори протягом не менше </a:t>
            </a:r>
            <a:r>
              <a:rPr lang="uk-UA" sz="1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років</a:t>
            </a:r>
            <a:endParaRPr lang="ru-RU" sz="10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336" y="2188492"/>
            <a:ext cx="140135" cy="18000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322771" y="2024789"/>
            <a:ext cx="6960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</a:p>
          <a:p>
            <a:r>
              <a:rPr lang="uk-UA" sz="14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га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" y="1569316"/>
            <a:ext cx="430138" cy="432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>
            <a:off x="297069" y="2929637"/>
            <a:ext cx="5588603" cy="375874"/>
          </a:xfrm>
          <a:prstGeom prst="roundRect">
            <a:avLst>
              <a:gd name="adj" fmla="val 25035"/>
            </a:avLst>
          </a:prstGeom>
          <a:solidFill>
            <a:srgbClr val="D4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7505" y="2942473"/>
            <a:ext cx="5454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Arial Black" panose="020B0A04020102020204" pitchFamily="34" charset="0"/>
                <a:cs typeface="Arial" panose="020B0604020202020204" pitchFamily="34" charset="0"/>
              </a:rPr>
              <a:t>Співфінансування держави та фермера </a:t>
            </a:r>
            <a:endParaRPr lang="ru-RU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Диаграмма 55"/>
          <p:cNvGraphicFramePr/>
          <p:nvPr>
            <p:extLst/>
          </p:nvPr>
        </p:nvGraphicFramePr>
        <p:xfrm>
          <a:off x="50915" y="3711296"/>
          <a:ext cx="4441186" cy="316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56754" y="3831714"/>
            <a:ext cx="5186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*Граничні суми співфінансування на гектар, тис. грн.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594444" y="1061225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2C51BF"/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rgbClr val="2C51BF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080220" y="1058498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Умови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Прямоугольник 45"/>
          <p:cNvSpPr/>
          <p:nvPr/>
        </p:nvSpPr>
        <p:spPr>
          <a:xfrm>
            <a:off x="728043" y="2075964"/>
            <a:ext cx="2737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висадки та облаштування нового саду, ягіднику, винограднику</a:t>
            </a:r>
            <a:endParaRPr lang="uk-UA" sz="1400" b="1" dirty="0">
              <a:latin typeface="Arial Black" panose="020B0A04020102020204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45" y="1548039"/>
            <a:ext cx="432000" cy="432000"/>
          </a:xfrm>
          <a:prstGeom prst="rect">
            <a:avLst/>
          </a:prstGeom>
        </p:spPr>
      </p:pic>
      <p:sp>
        <p:nvSpPr>
          <p:cNvPr id="67" name="Прямоугольник 6"/>
          <p:cNvSpPr/>
          <p:nvPr/>
        </p:nvSpPr>
        <p:spPr>
          <a:xfrm>
            <a:off x="3243948" y="1516464"/>
            <a:ext cx="3132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творення робочих місць постійно працюючих та сезонних працівників</a:t>
            </a:r>
            <a:endParaRPr lang="uk-U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44"/>
          <p:cNvSpPr/>
          <p:nvPr/>
        </p:nvSpPr>
        <p:spPr>
          <a:xfrm>
            <a:off x="728043" y="3474029"/>
            <a:ext cx="205365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більше </a:t>
            </a:r>
            <a:r>
              <a:rPr lang="uk-UA" sz="14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 грн.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02" y="3451210"/>
            <a:ext cx="432000" cy="432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52686" y="3431406"/>
            <a:ext cx="432000" cy="432000"/>
          </a:xfrm>
          <a:prstGeom prst="rect">
            <a:avLst/>
          </a:prstGeom>
        </p:spPr>
      </p:pic>
      <p:sp>
        <p:nvSpPr>
          <p:cNvPr id="71" name="Скругленный прямоугольник 59"/>
          <p:cNvSpPr/>
          <p:nvPr/>
        </p:nvSpPr>
        <p:spPr>
          <a:xfrm>
            <a:off x="4344884" y="422913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Прямоугольник 56"/>
          <p:cNvSpPr/>
          <p:nvPr/>
        </p:nvSpPr>
        <p:spPr>
          <a:xfrm>
            <a:off x="0" y="2538950"/>
            <a:ext cx="6306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*право власності та/або користування землею не менше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років</a:t>
            </a:r>
            <a:endParaRPr lang="uk-UA" sz="12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94444" y="234402"/>
            <a:ext cx="1465935" cy="77569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66" y="118844"/>
            <a:ext cx="871975" cy="87197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32" y="267406"/>
            <a:ext cx="740226" cy="740226"/>
          </a:xfrm>
          <a:prstGeom prst="rect">
            <a:avLst/>
          </a:prstGeom>
        </p:spPr>
      </p:pic>
      <p:sp>
        <p:nvSpPr>
          <p:cNvPr id="62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  <a:endParaRPr lang="uk-UA" sz="10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137" y="262693"/>
            <a:ext cx="1465935" cy="77569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59" y="147135"/>
            <a:ext cx="871975" cy="87197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25" y="295697"/>
            <a:ext cx="740226" cy="740226"/>
          </a:xfrm>
          <a:prstGeom prst="rect">
            <a:avLst/>
          </a:prstGeom>
        </p:spPr>
      </p:pic>
      <p:sp>
        <p:nvSpPr>
          <p:cNvPr id="61" name="Прямоугольник 21"/>
          <p:cNvSpPr/>
          <p:nvPr/>
        </p:nvSpPr>
        <p:spPr>
          <a:xfrm>
            <a:off x="182661" y="210166"/>
            <a:ext cx="61927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 smtClean="0">
                <a:solidFill>
                  <a:srgbClr val="D4CD00"/>
                </a:solidFill>
                <a:latin typeface="Arial Black" pitchFamily="34" charset="0"/>
              </a:rPr>
              <a:t>«єРобота</a:t>
            </a:r>
            <a:r>
              <a:rPr lang="uk-UA" sz="3000" b="1" dirty="0">
                <a:solidFill>
                  <a:srgbClr val="D4CD00"/>
                </a:solidFill>
                <a:latin typeface="Arial Black" pitchFamily="34" charset="0"/>
              </a:rPr>
              <a:t>: СВОЯ ТЕПЛИЦЯ»</a:t>
            </a:r>
            <a:endParaRPr lang="ru-RU" sz="3000" dirty="0">
              <a:solidFill>
                <a:srgbClr val="D4CD00"/>
              </a:solidFill>
              <a:latin typeface="Arial Black" pitchFamily="34" charset="0"/>
            </a:endParaRPr>
          </a:p>
        </p:txBody>
      </p:sp>
      <p:sp>
        <p:nvSpPr>
          <p:cNvPr id="63" name="Скругленный прямоугольник 70"/>
          <p:cNvSpPr/>
          <p:nvPr/>
        </p:nvSpPr>
        <p:spPr>
          <a:xfrm>
            <a:off x="156534" y="2707779"/>
            <a:ext cx="5588603" cy="441913"/>
          </a:xfrm>
          <a:prstGeom prst="roundRect">
            <a:avLst>
              <a:gd name="adj" fmla="val 25035"/>
            </a:avLst>
          </a:prstGeom>
          <a:solidFill>
            <a:srgbClr val="D4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6" b="44631"/>
          <a:stretch/>
        </p:blipFill>
        <p:spPr>
          <a:xfrm>
            <a:off x="9499403" y="3038822"/>
            <a:ext cx="1779762" cy="414701"/>
          </a:xfrm>
          <a:prstGeom prst="rect">
            <a:avLst/>
          </a:prstGeom>
        </p:spPr>
      </p:pic>
      <p:sp>
        <p:nvSpPr>
          <p:cNvPr id="75" name="Прямоугольник 26"/>
          <p:cNvSpPr/>
          <p:nvPr/>
        </p:nvSpPr>
        <p:spPr>
          <a:xfrm>
            <a:off x="2184954" y="1981674"/>
            <a:ext cx="11252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uk-UA" sz="1200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ід 0,4</a:t>
            </a:r>
          </a:p>
          <a:p>
            <a:r>
              <a:rPr lang="uk-UA" sz="1200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2 </a:t>
            </a:r>
            <a:r>
              <a:rPr lang="uk-UA" sz="12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га  </a:t>
            </a:r>
            <a:endParaRPr lang="uk-UA" sz="1200" dirty="0" smtClean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uk-UA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+/-20%</a:t>
            </a:r>
            <a:endParaRPr lang="ru-RU" sz="105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1"/>
          <p:cNvSpPr/>
          <p:nvPr/>
        </p:nvSpPr>
        <p:spPr>
          <a:xfrm>
            <a:off x="374698" y="2758577"/>
            <a:ext cx="5454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Arial Black" panose="020B0A04020102020204" pitchFamily="34" charset="0"/>
                <a:cs typeface="Arial" panose="020B0604020202020204" pitchFamily="34" charset="0"/>
              </a:rPr>
              <a:t>Співфінансування держави та фермера </a:t>
            </a:r>
            <a:endParaRPr lang="ru-RU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"/>
          <p:cNvSpPr/>
          <p:nvPr/>
        </p:nvSpPr>
        <p:spPr>
          <a:xfrm>
            <a:off x="277835" y="3218712"/>
            <a:ext cx="5179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 будівництво </a:t>
            </a:r>
            <a:r>
              <a:rPr lang="uk-UA" sz="14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1 000 </a:t>
            </a:r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модульних теплиць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59" y="1389321"/>
            <a:ext cx="430138" cy="43200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538451"/>
            <a:ext cx="430138" cy="43200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8" y="2079869"/>
            <a:ext cx="432000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4" y="4642226"/>
            <a:ext cx="432000" cy="432000"/>
          </a:xfrm>
          <a:prstGeom prst="rect">
            <a:avLst/>
          </a:prstGeom>
        </p:spPr>
      </p:pic>
      <p:sp>
        <p:nvSpPr>
          <p:cNvPr id="84" name="Прямоугольник 3"/>
          <p:cNvSpPr/>
          <p:nvPr/>
        </p:nvSpPr>
        <p:spPr>
          <a:xfrm>
            <a:off x="708601" y="2065036"/>
            <a:ext cx="146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 тепличний </a:t>
            </a: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на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4"/>
          <p:cNvSpPr/>
          <p:nvPr/>
        </p:nvSpPr>
        <p:spPr>
          <a:xfrm>
            <a:off x="682725" y="1514888"/>
            <a:ext cx="1637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юридичні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 </a:t>
            </a:r>
            <a:endParaRPr lang="uk-UA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ФОП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47" y="3870660"/>
            <a:ext cx="430138" cy="432000"/>
          </a:xfrm>
          <a:prstGeom prst="rect">
            <a:avLst/>
          </a:prstGeom>
        </p:spPr>
      </p:pic>
      <p:sp>
        <p:nvSpPr>
          <p:cNvPr id="91" name="Прямоугольник 10"/>
          <p:cNvSpPr/>
          <p:nvPr/>
        </p:nvSpPr>
        <p:spPr>
          <a:xfrm>
            <a:off x="581151" y="3554421"/>
            <a:ext cx="30076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uk-UA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вартості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більше </a:t>
            </a:r>
            <a:r>
              <a:rPr lang="uk-UA" sz="1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грн</a:t>
            </a:r>
            <a:endParaRPr lang="uk-U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- 0,6 гектара - </a:t>
            </a:r>
            <a:r>
              <a:rPr lang="ru-RU" sz="1200" b="1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млн. </a:t>
            </a:r>
            <a:r>
              <a:rPr lang="ru-RU" sz="1200" b="1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- 1,2 гектара - </a:t>
            </a:r>
            <a:r>
              <a:rPr lang="ru-RU" sz="1200" b="1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млн. </a:t>
            </a:r>
            <a:r>
              <a:rPr lang="ru-RU" sz="1200" b="1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- 2,4 гектара - </a:t>
            </a:r>
            <a:r>
              <a:rPr lang="ru-RU" sz="1200" b="1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млн. </a:t>
            </a:r>
            <a:r>
              <a:rPr lang="ru-RU" sz="1200" b="1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12"/>
          <p:cNvSpPr/>
          <p:nvPr/>
        </p:nvSpPr>
        <p:spPr>
          <a:xfrm>
            <a:off x="4464804" y="3855827"/>
            <a:ext cx="1269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30%+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частка</a:t>
            </a:r>
          </a:p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власних коштів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1" y="3875826"/>
            <a:ext cx="432000" cy="43200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27" y="1393391"/>
            <a:ext cx="430138" cy="43200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37" y="1421224"/>
            <a:ext cx="375164" cy="375164"/>
          </a:xfrm>
          <a:prstGeom prst="rect">
            <a:avLst/>
          </a:prstGeom>
        </p:spPr>
      </p:pic>
      <p:sp>
        <p:nvSpPr>
          <p:cNvPr id="99" name="Прямоугольник 48"/>
          <p:cNvSpPr/>
          <p:nvPr/>
        </p:nvSpPr>
        <p:spPr>
          <a:xfrm>
            <a:off x="10250451" y="1832218"/>
            <a:ext cx="18829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 </a:t>
            </a:r>
            <a:b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49"/>
          <p:cNvSpPr/>
          <p:nvPr/>
        </p:nvSpPr>
        <p:spPr>
          <a:xfrm>
            <a:off x="6633165" y="3487372"/>
            <a:ext cx="2528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Мінагрополітики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анк,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 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50"/>
          <p:cNvSpPr/>
          <p:nvPr/>
        </p:nvSpPr>
        <p:spPr>
          <a:xfrm>
            <a:off x="9310795" y="3433915"/>
            <a:ext cx="216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 про надання гранту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51"/>
          <p:cNvSpPr/>
          <p:nvPr/>
        </p:nvSpPr>
        <p:spPr>
          <a:xfrm>
            <a:off x="10092072" y="5160232"/>
            <a:ext cx="1950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70%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суми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522" y="1895406"/>
            <a:ext cx="652929" cy="326464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62" y="2928471"/>
            <a:ext cx="495902" cy="495902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06" y="3002206"/>
            <a:ext cx="430138" cy="432000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71" y="3084538"/>
            <a:ext cx="652929" cy="326464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78" y="4696929"/>
            <a:ext cx="652929" cy="326464"/>
          </a:xfrm>
          <a:prstGeom prst="rect">
            <a:avLst/>
          </a:prstGeom>
        </p:spPr>
      </p:pic>
      <p:cxnSp>
        <p:nvCxnSpPr>
          <p:cNvPr id="110" name="Соединительная линия уступом 59"/>
          <p:cNvCxnSpPr>
            <a:stCxn id="79" idx="3"/>
            <a:endCxn id="104" idx="0"/>
          </p:cNvCxnSpPr>
          <p:nvPr/>
        </p:nvCxnSpPr>
        <p:spPr>
          <a:xfrm>
            <a:off x="8127497" y="1605321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60"/>
          <p:cNvCxnSpPr>
            <a:stCxn id="104" idx="2"/>
          </p:cNvCxnSpPr>
          <p:nvPr/>
        </p:nvCxnSpPr>
        <p:spPr>
          <a:xfrm flipH="1">
            <a:off x="9923986" y="2221870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61"/>
          <p:cNvCxnSpPr>
            <a:stCxn id="65" idx="1"/>
            <a:endCxn id="108" idx="3"/>
          </p:cNvCxnSpPr>
          <p:nvPr/>
        </p:nvCxnSpPr>
        <p:spPr>
          <a:xfrm flipH="1">
            <a:off x="8393300" y="3246173"/>
            <a:ext cx="1106103" cy="1597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Рисунок 1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34" y="464713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300877" y="476799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06926" y="493134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519003" y="4858226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28" y="1395424"/>
            <a:ext cx="252000" cy="252000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2661" y="3285857"/>
            <a:ext cx="140134" cy="180000"/>
          </a:xfrm>
          <a:prstGeom prst="rect">
            <a:avLst/>
          </a:prstGeom>
        </p:spPr>
      </p:pic>
      <p:cxnSp>
        <p:nvCxnSpPr>
          <p:cNvPr id="124" name="Прямая соединительная линия 89"/>
          <p:cNvCxnSpPr/>
          <p:nvPr/>
        </p:nvCxnSpPr>
        <p:spPr>
          <a:xfrm>
            <a:off x="6240312" y="1429378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259604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626766" y="109480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2C51BF"/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rgbClr val="2C51BF"/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02054" y="109179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Умови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56" y="1501492"/>
            <a:ext cx="432000" cy="432000"/>
          </a:xfrm>
          <a:prstGeom prst="rect">
            <a:avLst/>
          </a:prstGeom>
        </p:spPr>
      </p:pic>
      <p:sp>
        <p:nvSpPr>
          <p:cNvPr id="131" name="Прямоугольник 6"/>
          <p:cNvSpPr/>
          <p:nvPr/>
        </p:nvSpPr>
        <p:spPr>
          <a:xfrm>
            <a:off x="2974759" y="1563227"/>
            <a:ext cx="3132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творення робочих місць</a:t>
            </a:r>
            <a:endParaRPr lang="uk-U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56"/>
          <p:cNvSpPr/>
          <p:nvPr/>
        </p:nvSpPr>
        <p:spPr>
          <a:xfrm>
            <a:off x="2976658" y="2035746"/>
            <a:ext cx="313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*право власності та/або користування землею не менше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років</a:t>
            </a:r>
            <a:endParaRPr lang="uk-UA" sz="12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типової теплиці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  <a:endParaRPr lang="uk-UA" sz="10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47"/>
          <p:cNvSpPr/>
          <p:nvPr/>
        </p:nvSpPr>
        <p:spPr>
          <a:xfrm>
            <a:off x="345936" y="5261685"/>
            <a:ext cx="54751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будівництва модульної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теплиці не повинен перевищувати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місяців</a:t>
            </a:r>
            <a:r>
              <a:rPr lang="uk-UA" sz="11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щонайменше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чоловік на 1 га нових робочих місць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забезпечити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модульну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теплицю джерелом </a:t>
            </a:r>
            <a:r>
              <a:rPr lang="ru-RU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водозабору </a:t>
            </a:r>
            <a:r>
              <a:rPr lang="ru-RU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зрошенням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провадити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підприємницьку діяльність після закінчення будівництва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протягом не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менше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років</a:t>
            </a:r>
            <a:endParaRPr lang="ru-RU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до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бюджету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податки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збори протягом не менше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років</a:t>
            </a:r>
            <a:endParaRPr lang="ru-RU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59"/>
          <p:cNvSpPr/>
          <p:nvPr/>
        </p:nvSpPr>
        <p:spPr>
          <a:xfrm>
            <a:off x="2170569" y="488967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51075" y="5148476"/>
            <a:ext cx="3906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 відкриває рахунок 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банку</a:t>
            </a:r>
          </a:p>
          <a:p>
            <a:pPr marL="216000"/>
            <a:r>
              <a:rPr lang="uk-UA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протязі </a:t>
            </a:r>
            <a:r>
              <a:rPr lang="uk-UA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робочих днів </a:t>
            </a:r>
            <a:r>
              <a:rPr lang="ru-RU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lang="ru-RU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позитивного </a:t>
            </a:r>
            <a:r>
              <a:rPr lang="uk-UA" sz="11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  <a:endParaRPr lang="uk-UA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 здійснює переказ не менше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суми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власний рахунок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30 календарних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днів</a:t>
            </a:r>
          </a:p>
          <a:p>
            <a:pPr marL="228600" indent="-228600">
              <a:buAutoNum type="arabicPeriod" startAt="2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витрат, </a:t>
            </a:r>
            <a:r>
              <a:rPr lang="uk-UA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реалізацією проекту,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03" y="152572"/>
            <a:ext cx="871975" cy="87197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469" y="301134"/>
            <a:ext cx="740226" cy="740226"/>
          </a:xfrm>
          <a:prstGeom prst="rect">
            <a:avLst/>
          </a:prstGeom>
        </p:spPr>
      </p:pic>
      <p:sp>
        <p:nvSpPr>
          <p:cNvPr id="63" name="Скругленный прямоугольник 70"/>
          <p:cNvSpPr/>
          <p:nvPr/>
        </p:nvSpPr>
        <p:spPr>
          <a:xfrm>
            <a:off x="123299" y="2677956"/>
            <a:ext cx="5588603" cy="441913"/>
          </a:xfrm>
          <a:prstGeom prst="roundRect">
            <a:avLst>
              <a:gd name="adj" fmla="val 25035"/>
            </a:avLst>
          </a:prstGeom>
          <a:solidFill>
            <a:srgbClr val="D4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1"/>
          <p:cNvSpPr/>
          <p:nvPr/>
        </p:nvSpPr>
        <p:spPr>
          <a:xfrm>
            <a:off x="220921" y="2727630"/>
            <a:ext cx="5454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Співфінансування</a:t>
            </a:r>
            <a:r>
              <a:rPr lang="uk-UA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держави</a:t>
            </a:r>
            <a:endParaRPr lang="ru-RU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"/>
          <p:cNvSpPr/>
          <p:nvPr/>
        </p:nvSpPr>
        <p:spPr>
          <a:xfrm>
            <a:off x="277835" y="3218712"/>
            <a:ext cx="23826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Перші </a:t>
            </a:r>
            <a:r>
              <a:rPr lang="uk-UA" sz="14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1 </a:t>
            </a:r>
            <a:r>
              <a:rPr lang="uk-UA" sz="1400" b="1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000 </a:t>
            </a:r>
            <a:r>
              <a:rPr lang="uk-UA" sz="1400" b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грантів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11"/>
          <p:cNvSpPr/>
          <p:nvPr/>
        </p:nvSpPr>
        <p:spPr>
          <a:xfrm>
            <a:off x="258530" y="4744404"/>
            <a:ext cx="19751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Наступні </a:t>
            </a:r>
            <a:r>
              <a:rPr lang="uk-UA" sz="1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заявки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538451"/>
            <a:ext cx="430138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4" y="4642226"/>
            <a:ext cx="432000" cy="43200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0" y="4227326"/>
            <a:ext cx="430138" cy="432000"/>
          </a:xfrm>
          <a:prstGeom prst="rect">
            <a:avLst/>
          </a:prstGeom>
        </p:spPr>
      </p:pic>
      <p:sp>
        <p:nvSpPr>
          <p:cNvPr id="91" name="Прямоугольник 10"/>
          <p:cNvSpPr/>
          <p:nvPr/>
        </p:nvSpPr>
        <p:spPr>
          <a:xfrm>
            <a:off x="617672" y="3671759"/>
            <a:ext cx="32172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uk-UA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вартості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проекту,</a:t>
            </a:r>
            <a:b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не більше </a:t>
            </a:r>
            <a:r>
              <a:rPr lang="en-US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k-UA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грн.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12"/>
          <p:cNvSpPr/>
          <p:nvPr/>
        </p:nvSpPr>
        <p:spPr>
          <a:xfrm>
            <a:off x="616944" y="4227326"/>
            <a:ext cx="1983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%+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частка власних* чи</a:t>
            </a:r>
          </a:p>
          <a:p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кредитних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коштів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1" y="3685530"/>
            <a:ext cx="432000" cy="432000"/>
          </a:xfrm>
          <a:prstGeom prst="rect">
            <a:avLst/>
          </a:prstGeom>
        </p:spPr>
      </p:pic>
      <p:sp>
        <p:nvSpPr>
          <p:cNvPr id="95" name="Прямоугольник 17"/>
          <p:cNvSpPr/>
          <p:nvPr/>
        </p:nvSpPr>
        <p:spPr>
          <a:xfrm>
            <a:off x="619487" y="5135048"/>
            <a:ext cx="23846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50%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вартості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проекту,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але не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більше </a:t>
            </a:r>
            <a:r>
              <a:rPr lang="uk-UA" sz="1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 грн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51"/>
          <p:cNvSpPr/>
          <p:nvPr/>
        </p:nvSpPr>
        <p:spPr>
          <a:xfrm>
            <a:off x="10092072" y="5160232"/>
            <a:ext cx="1950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70% або 50% суми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52"/>
          <p:cNvSpPr/>
          <p:nvPr/>
        </p:nvSpPr>
        <p:spPr>
          <a:xfrm>
            <a:off x="6533940" y="5143723"/>
            <a:ext cx="3836909" cy="2017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відкриває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рахунок в банку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uk-UA" sz="10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0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протязі </a:t>
            </a:r>
            <a:r>
              <a:rPr lang="uk-UA" sz="10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uk-UA" sz="10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робочих </a:t>
            </a:r>
            <a:r>
              <a:rPr lang="uk-UA" sz="10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днів з дня прийняття рішення)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Отримувач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вносить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або 50%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суми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необхідної для перерахування</a:t>
            </a:r>
          </a:p>
          <a:p>
            <a:r>
              <a:rPr lang="uk-UA" sz="1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uk-UA" sz="10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0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протязі </a:t>
            </a:r>
            <a:r>
              <a:rPr lang="uk-UA" sz="10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uk-UA" sz="10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робочих </a:t>
            </a:r>
            <a:r>
              <a:rPr lang="uk-UA" sz="10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днів з дня прийняття рішення)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витрат, </a:t>
            </a:r>
            <a:r>
              <a:rPr lang="uk-UA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реалізацією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проекту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78" y="4696929"/>
            <a:ext cx="652929" cy="326464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34" y="464713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300877" y="476799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06926" y="493134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519003" y="4858226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2661" y="3285857"/>
            <a:ext cx="140134" cy="18000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2661" y="4808292"/>
            <a:ext cx="140134" cy="180000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3" y="5881467"/>
            <a:ext cx="430138" cy="432000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1" y="5158710"/>
            <a:ext cx="432000" cy="432000"/>
          </a:xfrm>
          <a:prstGeom prst="rect">
            <a:avLst/>
          </a:prstGeom>
        </p:spPr>
      </p:pic>
      <p:sp>
        <p:nvSpPr>
          <p:cNvPr id="123" name="Прямоугольник 75"/>
          <p:cNvSpPr/>
          <p:nvPr/>
        </p:nvSpPr>
        <p:spPr>
          <a:xfrm>
            <a:off x="617471" y="5866634"/>
            <a:ext cx="2109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%+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частка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власних*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</a:p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кредитних коштів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89"/>
          <p:cNvCxnSpPr/>
          <p:nvPr/>
        </p:nvCxnSpPr>
        <p:spPr>
          <a:xfrm>
            <a:off x="6240312" y="1429378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259604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626766" y="109480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02054" y="109179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Умови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3" name="Прямоугольник 47"/>
          <p:cNvSpPr/>
          <p:nvPr/>
        </p:nvSpPr>
        <p:spPr>
          <a:xfrm>
            <a:off x="3016581" y="4463594"/>
            <a:ext cx="324132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гранту не повинен перевищувати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місяців</a:t>
            </a:r>
            <a:r>
              <a:rPr lang="uk-UA" sz="11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нових робочих місць згідно отриманої суми гранту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сплата протягом 3 років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дня отримання гранту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податків, зборів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(обов’язкових платежів), єдиного внеску на загальнообов’язкове державне соціальне страхування до зведеного бюджету України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розмірі отриманого гранту</a:t>
            </a:r>
            <a:endParaRPr lang="uk-UA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59"/>
          <p:cNvSpPr/>
          <p:nvPr/>
        </p:nvSpPr>
        <p:spPr>
          <a:xfrm>
            <a:off x="3486227" y="4016668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Прямоугольник 21"/>
          <p:cNvSpPr/>
          <p:nvPr/>
        </p:nvSpPr>
        <p:spPr>
          <a:xfrm>
            <a:off x="219400" y="201887"/>
            <a:ext cx="61702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 smtClean="0">
                <a:solidFill>
                  <a:srgbClr val="D4CD00"/>
                </a:solidFill>
                <a:latin typeface="Arial Black" pitchFamily="34" charset="0"/>
              </a:rPr>
              <a:t>«єРобота</a:t>
            </a:r>
            <a:r>
              <a:rPr lang="uk-UA" sz="3000" b="1" dirty="0">
                <a:solidFill>
                  <a:srgbClr val="D4CD00"/>
                </a:solidFill>
                <a:latin typeface="Arial Black" pitchFamily="34" charset="0"/>
              </a:rPr>
              <a:t>: НОВИЙ РІВЕНЬ» </a:t>
            </a:r>
            <a:endParaRPr lang="ru-RU" sz="3000" dirty="0">
              <a:solidFill>
                <a:srgbClr val="D4CD00"/>
              </a:solidFill>
              <a:latin typeface="Arial Black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31" y="1392619"/>
            <a:ext cx="430138" cy="432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99" y="1396689"/>
            <a:ext cx="430138" cy="432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9" y="1424522"/>
            <a:ext cx="375164" cy="375164"/>
          </a:xfrm>
          <a:prstGeom prst="rect">
            <a:avLst/>
          </a:prstGeom>
        </p:spPr>
      </p:pic>
      <p:sp>
        <p:nvSpPr>
          <p:cNvPr id="72" name="Прямоугольник 48"/>
          <p:cNvSpPr/>
          <p:nvPr/>
        </p:nvSpPr>
        <p:spPr>
          <a:xfrm>
            <a:off x="10334423" y="1835516"/>
            <a:ext cx="1758341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 </a:t>
            </a:r>
            <a:b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49"/>
          <p:cNvSpPr/>
          <p:nvPr/>
        </p:nvSpPr>
        <p:spPr>
          <a:xfrm>
            <a:off x="6717137" y="3434684"/>
            <a:ext cx="3010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50"/>
          <p:cNvSpPr/>
          <p:nvPr/>
        </p:nvSpPr>
        <p:spPr>
          <a:xfrm>
            <a:off x="9554566" y="3437213"/>
            <a:ext cx="2162656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 про надання гранту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15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94" y="1898704"/>
            <a:ext cx="652929" cy="32646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91" y="3080874"/>
            <a:ext cx="652929" cy="326464"/>
          </a:xfrm>
          <a:prstGeom prst="rect">
            <a:avLst/>
          </a:prstGeom>
        </p:spPr>
      </p:pic>
      <p:cxnSp>
        <p:nvCxnSpPr>
          <p:cNvPr id="98" name="Соединительная линия уступом 59"/>
          <p:cNvCxnSpPr>
            <a:stCxn id="67" idx="3"/>
            <a:endCxn id="87" idx="0"/>
          </p:cNvCxnSpPr>
          <p:nvPr/>
        </p:nvCxnSpPr>
        <p:spPr>
          <a:xfrm>
            <a:off x="8211469" y="1608619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60"/>
          <p:cNvCxnSpPr>
            <a:stCxn id="87" idx="2"/>
          </p:cNvCxnSpPr>
          <p:nvPr/>
        </p:nvCxnSpPr>
        <p:spPr>
          <a:xfrm flipH="1">
            <a:off x="10007958" y="2225168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61"/>
          <p:cNvCxnSpPr>
            <a:endCxn id="89" idx="3"/>
          </p:cNvCxnSpPr>
          <p:nvPr/>
        </p:nvCxnSpPr>
        <p:spPr>
          <a:xfrm flipH="1" flipV="1">
            <a:off x="8145520" y="3244106"/>
            <a:ext cx="1581927" cy="353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Рисунок 1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78" y="1411390"/>
            <a:ext cx="252000" cy="25200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41" y="2879849"/>
            <a:ext cx="586008" cy="586008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94" y="3005213"/>
            <a:ext cx="430138" cy="432000"/>
          </a:xfrm>
          <a:prstGeom prst="rect">
            <a:avLst/>
          </a:prstGeom>
        </p:spPr>
      </p:pic>
      <p:sp>
        <p:nvSpPr>
          <p:cNvPr id="62" name="Прямоугольник 4"/>
          <p:cNvSpPr/>
          <p:nvPr/>
        </p:nvSpPr>
        <p:spPr>
          <a:xfrm>
            <a:off x="682725" y="1402916"/>
            <a:ext cx="1637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фізичні особи</a:t>
            </a:r>
            <a:endParaRPr lang="uk-UA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юридичні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 </a:t>
            </a:r>
            <a:endParaRPr lang="uk-UA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ФОП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7459" y="1529155"/>
            <a:ext cx="432000" cy="432000"/>
          </a:xfrm>
          <a:prstGeom prst="rect">
            <a:avLst/>
          </a:prstGeom>
        </p:spPr>
      </p:pic>
      <p:sp>
        <p:nvSpPr>
          <p:cNvPr id="96" name="Прямоугольник 56"/>
          <p:cNvSpPr/>
          <p:nvPr/>
        </p:nvSpPr>
        <p:spPr>
          <a:xfrm>
            <a:off x="2726577" y="1415476"/>
            <a:ext cx="334667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нових виробництв переробних підприємств або збільшення потужностей існуючих 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підприємств</a:t>
            </a:r>
            <a:endParaRPr lang="uk-UA" sz="11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придбання основних засобів 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виробництва, в </a:t>
            </a:r>
            <a:r>
              <a:rPr lang="uk-UA" sz="11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т.ч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яке підлягає </a:t>
            </a:r>
            <a:r>
              <a:rPr lang="uk-UA" sz="11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держ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еєстрації як </a:t>
            </a:r>
            <a:r>
              <a:rPr lang="uk-UA" sz="11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тз</a:t>
            </a:r>
            <a:endParaRPr lang="uk-UA" sz="11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доставка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введення їх в експлуатацію</a:t>
            </a:r>
            <a:endParaRPr lang="uk-UA" sz="11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Бізнес-план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56"/>
          <p:cNvSpPr/>
          <p:nvPr/>
        </p:nvSpPr>
        <p:spPr>
          <a:xfrm>
            <a:off x="169123" y="6325997"/>
            <a:ext cx="40016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несок за рахунок власних коштів отримувача </a:t>
            </a:r>
          </a:p>
          <a:p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(не кредитних) має становити </a:t>
            </a:r>
            <a:r>
              <a:rPr lang="uk-UA" sz="10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менше 20% </a:t>
            </a: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вартості проекту</a:t>
            </a:r>
            <a:endParaRPr lang="uk-UA" sz="10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  <a:endParaRPr lang="uk-UA" sz="10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-738150" y="2816263"/>
            <a:ext cx="4807924" cy="3331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51" y="3163106"/>
            <a:ext cx="1211265" cy="77185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381541" y="439463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srgbClr val="2C5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5" name="Округлений прямокутник 4"/>
          <p:cNvSpPr/>
          <p:nvPr/>
        </p:nvSpPr>
        <p:spPr>
          <a:xfrm>
            <a:off x="457052" y="4098219"/>
            <a:ext cx="2035892" cy="404334"/>
          </a:xfrm>
          <a:prstGeom prst="roundRect">
            <a:avLst/>
          </a:prstGeom>
          <a:solidFill>
            <a:srgbClr val="2C51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Програма 5-7-9</a:t>
            </a:r>
          </a:p>
        </p:txBody>
      </p:sp>
      <p:sp>
        <p:nvSpPr>
          <p:cNvPr id="39" name="Округлений прямокутник 4"/>
          <p:cNvSpPr/>
          <p:nvPr/>
        </p:nvSpPr>
        <p:spPr>
          <a:xfrm>
            <a:off x="462013" y="4734768"/>
            <a:ext cx="2031328" cy="404334"/>
          </a:xfrm>
          <a:prstGeom prst="roundRect">
            <a:avLst/>
          </a:prstGeom>
          <a:solidFill>
            <a:srgbClr val="2C51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Державні гарантії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9367" y="193678"/>
            <a:ext cx="852188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500" b="1" dirty="0">
                <a:solidFill>
                  <a:schemeClr val="bg1"/>
                </a:solidFill>
                <a:latin typeface="Arial Black" pitchFamily="34" charset="0"/>
              </a:rPr>
              <a:t>Д</a:t>
            </a:r>
            <a:r>
              <a:rPr lang="uk-UA" sz="4500" b="1" dirty="0" smtClean="0">
                <a:solidFill>
                  <a:schemeClr val="bg1"/>
                </a:solidFill>
                <a:latin typeface="Arial Black" pitchFamily="34" charset="0"/>
              </a:rPr>
              <a:t>ержавна </a:t>
            </a:r>
            <a:r>
              <a:rPr lang="uk-UA" sz="4500" b="1" dirty="0">
                <a:solidFill>
                  <a:schemeClr val="bg1"/>
                </a:solidFill>
                <a:latin typeface="Arial Black" pitchFamily="34" charset="0"/>
              </a:rPr>
              <a:t>програма 5-7-9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1117" y="5105761"/>
            <a:ext cx="268227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 ставка: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від 5% </a:t>
            </a: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залежності від цілі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64365" y="3617113"/>
            <a:ext cx="26457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 кредиту 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60 млн. </a:t>
            </a:r>
            <a:r>
              <a:rPr lang="uk-UA" sz="1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грн* </a:t>
            </a:r>
            <a:r>
              <a:rPr lang="uk-UA" sz="1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uk-UA" sz="1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групу пов'язаних осіб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5232" y="3585475"/>
            <a:ext cx="324072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 кредитування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5 </a:t>
            </a:r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років* 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інвестиційний кредит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3 </a:t>
            </a:r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років* 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кредит на поповнення обігових коштів</a:t>
            </a:r>
          </a:p>
        </p:txBody>
      </p:sp>
      <p:sp>
        <p:nvSpPr>
          <p:cNvPr id="15" name="Прямокутник 1"/>
          <p:cNvSpPr/>
          <p:nvPr/>
        </p:nvSpPr>
        <p:spPr>
          <a:xfrm>
            <a:off x="8795741" y="5104676"/>
            <a:ext cx="2957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комісійна винагорода 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1,5% 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від суми кредиту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7942" y="2229160"/>
            <a:ext cx="8365077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діє 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ідприємств з річним доходом </a:t>
            </a:r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до 50 млн євро</a:t>
            </a:r>
          </a:p>
          <a:p>
            <a:pPr>
              <a:buClr>
                <a:srgbClr val="D4CD00"/>
              </a:buClr>
            </a:pPr>
            <a:r>
              <a:rPr lang="uk-UA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egoe UI" panose="020B0502040204020203" pitchFamily="34" charset="0"/>
              </a:rPr>
              <a:t>        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egoe UI" panose="020B0502040204020203" pitchFamily="34" charset="0"/>
              </a:rPr>
              <a:t>Напрямки: 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агросектор, переробка продукції, переміщення підприємств </a:t>
            </a:r>
            <a:b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</a:b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в безпечні регіони, відбудова, розширення бізнесу, поповнення обігових коштів, підтримка ФОП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7038" y="6241129"/>
            <a:ext cx="100927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  Максимальний строк </a:t>
            </a:r>
            <a:r>
              <a:rPr lang="uk-UA" sz="9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кредитування для суб’єктів підприємництва – сільськогосподарських товаровиробників для провадження сільськогосподарської діяльності </a:t>
            </a:r>
            <a:r>
              <a:rPr lang="uk-UA" sz="9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   31.03.2024 року.</a:t>
            </a:r>
          </a:p>
          <a:p>
            <a:r>
              <a:rPr lang="uk-UA" sz="9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uk-UA" sz="9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При фінансуванні </a:t>
            </a:r>
            <a:r>
              <a:rPr lang="uk-UA" sz="9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суб’єктів підприємництва – сільськогосподарських товаровиробників для провадження сільськогосподарської діяльності </a:t>
            </a:r>
            <a:r>
              <a:rPr lang="uk-UA" sz="9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 кредиту – </a:t>
            </a:r>
            <a:r>
              <a:rPr lang="uk-UA" sz="1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uk-UA" sz="9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95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млн.грн</a:t>
            </a:r>
            <a:r>
              <a:rPr lang="uk-UA" sz="9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95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круглений прямокутник 4"/>
          <p:cNvSpPr/>
          <p:nvPr/>
        </p:nvSpPr>
        <p:spPr>
          <a:xfrm>
            <a:off x="3267942" y="1388831"/>
            <a:ext cx="8428757" cy="709040"/>
          </a:xfrm>
          <a:prstGeom prst="roundRect">
            <a:avLst>
              <a:gd name="adj" fmla="val 26698"/>
            </a:avLst>
          </a:prstGeom>
          <a:solidFill>
            <a:srgbClr val="D4CD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egoe UI" panose="020B0502040204020203" pitchFamily="34" charset="0"/>
              </a:rPr>
              <a:t>Програма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egoe UI" panose="020B0502040204020203" pitchFamily="34" charset="0"/>
              </a:rPr>
              <a:t>– передбачає фінансування суб’єктів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egoe UI" panose="020B0502040204020203" pitchFamily="34" charset="0"/>
              </a:rPr>
              <a:t>підприємництва</a:t>
            </a:r>
            <a:endParaRPr lang="uk-U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031095" y="6046731"/>
            <a:ext cx="6160905" cy="0"/>
          </a:xfrm>
          <a:prstGeom prst="line">
            <a:avLst/>
          </a:prstGeom>
          <a:ln w="28575">
            <a:solidFill>
              <a:srgbClr val="D4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326" y="5154119"/>
            <a:ext cx="542338" cy="5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326" y="3651414"/>
            <a:ext cx="540000" cy="5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233" y="3651414"/>
            <a:ext cx="537672" cy="5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741" y="5154119"/>
            <a:ext cx="540000" cy="54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0730" y="984271"/>
            <a:ext cx="87885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b="1" dirty="0">
                <a:solidFill>
                  <a:schemeClr val="bg1"/>
                </a:solidFill>
                <a:sym typeface="Helvetica Light"/>
              </a:rPr>
              <a:t>програма підтримки та активізації підприємництва</a:t>
            </a:r>
          </a:p>
        </p:txBody>
      </p:sp>
    </p:spTree>
    <p:extLst>
      <p:ext uri="{BB962C8B-B14F-4D97-AF65-F5344CB8AC3E}">
        <p14:creationId xmlns:p14="http://schemas.microsoft.com/office/powerpoint/2010/main" val="35451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8" y="2108887"/>
            <a:ext cx="3310346" cy="4749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51" y="3130988"/>
            <a:ext cx="1211265" cy="7910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9367" y="193678"/>
            <a:ext cx="604524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500" b="1" dirty="0" smtClean="0">
                <a:solidFill>
                  <a:schemeClr val="bg1"/>
                </a:solidFill>
                <a:latin typeface="Arial Black" pitchFamily="34" charset="0"/>
              </a:rPr>
              <a:t>Державні </a:t>
            </a:r>
            <a:r>
              <a:rPr lang="uk-UA" sz="4500" b="1" dirty="0">
                <a:solidFill>
                  <a:schemeClr val="bg1"/>
                </a:solidFill>
                <a:latin typeface="Arial Black" pitchFamily="34" charset="0"/>
              </a:rPr>
              <a:t>гарантії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" name="Округлений прямокутник 4"/>
          <p:cNvSpPr/>
          <p:nvPr/>
        </p:nvSpPr>
        <p:spPr>
          <a:xfrm>
            <a:off x="3332243" y="1372759"/>
            <a:ext cx="8346801" cy="709040"/>
          </a:xfrm>
          <a:prstGeom prst="roundRect">
            <a:avLst/>
          </a:prstGeom>
          <a:solidFill>
            <a:srgbClr val="D4CD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Державна гарантія </a:t>
            </a:r>
            <a:r>
              <a:rPr lang="uk-UA" sz="1600" b="1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спосіб забезпечення виконання зобов'язань позичальника за кредитом за рахунок державного бюджету</a:t>
            </a:r>
            <a:endParaRPr lang="uk-U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80868" y="5190488"/>
            <a:ext cx="26981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валюта 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кредитування:</a:t>
            </a:r>
            <a:endParaRPr lang="uk-U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гривня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14730" y="2190166"/>
            <a:ext cx="826431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діє на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створення/придбання/модернізація основних засобів, що використовуватимуться в комерційних та виробничих цілях;</a:t>
            </a:r>
          </a:p>
          <a:p>
            <a:pPr marL="171450" indent="-1714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здійснення капітальних витрат, пов’язаних із провадженням позичальником господарської діяльності;</a:t>
            </a:r>
          </a:p>
          <a:p>
            <a:pPr marL="171450" indent="-1714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поповнення оборотного капіталу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83499" y="5985176"/>
            <a:ext cx="371806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 кредиту: 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від 100 тис. до </a:t>
            </a:r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60 </a:t>
            </a: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млн. грн. 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326" y="5070322"/>
            <a:ext cx="542338" cy="54000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326" y="4239298"/>
            <a:ext cx="540000" cy="54000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54" y="5929549"/>
            <a:ext cx="537672" cy="5400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383499" y="4250713"/>
            <a:ext cx="21985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 кредитування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5 років 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75766" y="5036104"/>
            <a:ext cx="33377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 ставка:</a:t>
            </a:r>
          </a:p>
          <a:p>
            <a:pPr marL="285750" indent="-285750" algn="just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ід 5% </a:t>
            </a: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поєднанні 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програмою 5-7-9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408" y="4239298"/>
            <a:ext cx="540000" cy="54000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8980869" y="4250715"/>
            <a:ext cx="30471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 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гарантії:</a:t>
            </a:r>
            <a:endParaRPr lang="uk-U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</a:t>
            </a:r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50% </a:t>
            </a: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від суми кредиту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408" y="5190488"/>
            <a:ext cx="540000" cy="540000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1381541" y="439463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srgbClr val="2C5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3" name="Округлений прямокутник 4"/>
          <p:cNvSpPr/>
          <p:nvPr/>
        </p:nvSpPr>
        <p:spPr>
          <a:xfrm>
            <a:off x="550281" y="4757647"/>
            <a:ext cx="2035892" cy="404334"/>
          </a:xfrm>
          <a:prstGeom prst="roundRect">
            <a:avLst/>
          </a:prstGeom>
          <a:solidFill>
            <a:srgbClr val="2C51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Програма 5-7-9</a:t>
            </a:r>
          </a:p>
        </p:txBody>
      </p:sp>
      <p:sp>
        <p:nvSpPr>
          <p:cNvPr id="84" name="Округлений прямокутник 4"/>
          <p:cNvSpPr/>
          <p:nvPr/>
        </p:nvSpPr>
        <p:spPr>
          <a:xfrm>
            <a:off x="545208" y="4079110"/>
            <a:ext cx="2031328" cy="404334"/>
          </a:xfrm>
          <a:prstGeom prst="roundRect">
            <a:avLst/>
          </a:prstGeom>
          <a:solidFill>
            <a:srgbClr val="2C51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Державні гарантії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0730" y="984271"/>
            <a:ext cx="87885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b="1" dirty="0">
                <a:solidFill>
                  <a:schemeClr val="bg1"/>
                </a:solidFill>
                <a:sym typeface="Helvetica Light"/>
              </a:rPr>
              <a:t>державні гарантії в якості забезпечення за кредитом</a:t>
            </a:r>
          </a:p>
        </p:txBody>
      </p:sp>
    </p:spTree>
    <p:extLst>
      <p:ext uri="{BB962C8B-B14F-4D97-AF65-F5344CB8AC3E}">
        <p14:creationId xmlns:p14="http://schemas.microsoft.com/office/powerpoint/2010/main" val="58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9367" y="193678"/>
            <a:ext cx="92256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500" b="1" dirty="0" smtClean="0">
                <a:solidFill>
                  <a:schemeClr val="bg1"/>
                </a:solidFill>
                <a:latin typeface="Arial Black" pitchFamily="34" charset="0"/>
              </a:rPr>
              <a:t>Кредитування в рамках</a:t>
            </a:r>
          </a:p>
          <a:p>
            <a:r>
              <a:rPr lang="uk-UA" sz="4500" b="1" dirty="0">
                <a:solidFill>
                  <a:schemeClr val="bg1"/>
                </a:solidFill>
                <a:latin typeface="Arial Black" pitchFamily="34" charset="0"/>
              </a:rPr>
              <a:t>г</a:t>
            </a:r>
            <a:r>
              <a:rPr lang="uk-UA" sz="4500" b="1" dirty="0" smtClean="0">
                <a:solidFill>
                  <a:schemeClr val="bg1"/>
                </a:solidFill>
                <a:latin typeface="Arial Black" pitchFamily="34" charset="0"/>
              </a:rPr>
              <a:t>арантійної угоди з </a:t>
            </a:r>
            <a:r>
              <a:rPr lang="ru-RU" sz="4500" b="1" dirty="0" smtClean="0">
                <a:solidFill>
                  <a:schemeClr val="bg1"/>
                </a:solidFill>
                <a:latin typeface="Arial Black" pitchFamily="34" charset="0"/>
              </a:rPr>
              <a:t>ЄІБ/ЄІФ</a:t>
            </a:r>
            <a:endParaRPr lang="ru-RU" sz="4500" b="1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7" name="Округлений прямокутник 4"/>
          <p:cNvSpPr/>
          <p:nvPr/>
        </p:nvSpPr>
        <p:spPr>
          <a:xfrm>
            <a:off x="3325303" y="1812289"/>
            <a:ext cx="8338377" cy="782076"/>
          </a:xfrm>
          <a:prstGeom prst="roundRect">
            <a:avLst/>
          </a:prstGeom>
          <a:solidFill>
            <a:srgbClr val="D4CD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sz="1500" b="1" kern="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500" b="1" kern="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спрямована </a:t>
            </a:r>
            <a:r>
              <a:rPr lang="uk-UA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полегшення доступу клієнтам мікро-, малого та середнього бізнесу до фінансування шляхом спрощення вимог до забезпечення.</a:t>
            </a:r>
          </a:p>
          <a:p>
            <a:pPr algn="just"/>
            <a:endParaRPr lang="uk-UA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723326" y="5403263"/>
            <a:ext cx="540000" cy="540000"/>
          </a:xfrm>
          <a:prstGeom prst="rect">
            <a:avLst/>
          </a:prstGeom>
        </p:spPr>
      </p:pic>
      <p:sp>
        <p:nvSpPr>
          <p:cNvPr id="29" name="Прямокутник 1"/>
          <p:cNvSpPr/>
          <p:nvPr/>
        </p:nvSpPr>
        <p:spPr>
          <a:xfrm>
            <a:off x="4343116" y="5403263"/>
            <a:ext cx="3838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цільове 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призначення:</a:t>
            </a:r>
            <a:endParaRPr lang="uk-UA" sz="16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Segoe UI" panose="020B0502040204020203" pitchFamily="34" charset="0"/>
            </a:endParaRP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створення/ придбання основних засобів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витрати капітального характеру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поповнення обігових коштів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767" y="3406351"/>
            <a:ext cx="537672" cy="54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278047" y="3406351"/>
            <a:ext cx="285231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валюта кредиту:</a:t>
            </a:r>
            <a:endParaRPr lang="uk-U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Гривня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Долар США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20" y="2145487"/>
            <a:ext cx="3265846" cy="47125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326" y="3379855"/>
            <a:ext cx="540000" cy="54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54" y="4391236"/>
            <a:ext cx="537672" cy="54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421394" y="4420661"/>
            <a:ext cx="371806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 кредиту: 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5</a:t>
            </a:r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млн Євро</a:t>
            </a: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(або еквівалент в гривні/</a:t>
            </a:r>
            <a:r>
              <a:rPr lang="uk-UA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США) 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767" y="4715453"/>
            <a:ext cx="540000" cy="540000"/>
          </a:xfrm>
          <a:prstGeom prst="rect">
            <a:avLst/>
          </a:prstGeom>
        </p:spPr>
      </p:pic>
      <p:sp>
        <p:nvSpPr>
          <p:cNvPr id="35" name="Прямокутник 1"/>
          <p:cNvSpPr/>
          <p:nvPr/>
        </p:nvSpPr>
        <p:spPr>
          <a:xfrm>
            <a:off x="9118463" y="4670463"/>
            <a:ext cx="27590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забезпечення кредиту: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70%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кредиту 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забезпечено гарантією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ЄІБ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Segoe UI" panose="020B0502040204020203" pitchFamily="34" charset="0"/>
            </a:endParaRP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30% 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від суми кредиту – заставою/іпотекою рухомого та/або нерухомого майна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5303" y="2631851"/>
            <a:ext cx="8338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Поєднання зі стандартними умовам кредитування АТ «Ощадбанк»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307" y="2945807"/>
            <a:ext cx="1449841" cy="829876"/>
          </a:xfrm>
          <a:prstGeom prst="rect">
            <a:avLst/>
          </a:prstGeom>
        </p:spPr>
      </p:pic>
      <p:pic>
        <p:nvPicPr>
          <p:cNvPr id="38" name="Picture 3" descr="C:\Users\Barteas\AppData\Local\Microsoft\Windows\Temporary Internet Files\Content.Outlook\KGO8XPVQ\EIF Logo standard (RGB).jpg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20" y="4144906"/>
            <a:ext cx="1450800" cy="8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4421394" y="3406351"/>
            <a:ext cx="359789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 кредитування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60 місяців</a:t>
            </a:r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uk-UA" sz="1600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Clr>
                <a:srgbClr val="D4CD00"/>
              </a:buClr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не 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пізніше 2031 року)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9192"/>
            <a:ext cx="3325303" cy="469880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3414730" y="2312086"/>
            <a:ext cx="824895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діє на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фінансування  зовнішньоекономічного контракту, в рамках якого передбачається експорт товарів (робіт, послуг) українського походження;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виробництво українських товарів з наступним експортом останніх згідно переліку окремих товарних груп за УКТ ЗЕД.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9367" y="193678"/>
            <a:ext cx="877836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500" b="1" dirty="0" smtClean="0">
                <a:solidFill>
                  <a:schemeClr val="bg1"/>
                </a:solidFill>
                <a:latin typeface="Arial Black" pitchFamily="34" charset="0"/>
              </a:rPr>
              <a:t>Кредитування </a:t>
            </a:r>
            <a:r>
              <a:rPr lang="uk-UA" sz="4500" b="1" dirty="0">
                <a:solidFill>
                  <a:schemeClr val="bg1"/>
                </a:solidFill>
                <a:latin typeface="Arial Black" pitchFamily="34" charset="0"/>
              </a:rPr>
              <a:t>експортерів</a:t>
            </a:r>
          </a:p>
          <a:p>
            <a:r>
              <a:rPr lang="uk-UA" sz="4500" b="1" dirty="0">
                <a:solidFill>
                  <a:schemeClr val="bg1"/>
                </a:solidFill>
                <a:latin typeface="Arial Black" pitchFamily="34" charset="0"/>
              </a:rPr>
              <a:t>з ЕКА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" name="Прямокутник 1"/>
          <p:cNvSpPr/>
          <p:nvPr/>
        </p:nvSpPr>
        <p:spPr>
          <a:xfrm>
            <a:off x="8918535" y="4400469"/>
            <a:ext cx="31095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забезпечення кредиту: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страховка Експертно-кредитного агентства;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застава майнових прав на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виручку за зовнішньоекономічним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контрактом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порука 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кінцевого </a:t>
            </a:r>
            <a:r>
              <a:rPr lang="uk-UA" sz="16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бенефіціарного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 власника;</a:t>
            </a:r>
          </a:p>
        </p:txBody>
      </p:sp>
      <p:pic>
        <p:nvPicPr>
          <p:cNvPr id="40" name="Рисунок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90" y="3463319"/>
            <a:ext cx="1401271" cy="5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4" y="2470379"/>
            <a:ext cx="1131887" cy="929259"/>
          </a:xfrm>
          <a:prstGeom prst="rect">
            <a:avLst/>
          </a:prstGeom>
        </p:spPr>
      </p:pic>
      <p:sp>
        <p:nvSpPr>
          <p:cNvPr id="57" name="Округлений прямокутник 4"/>
          <p:cNvSpPr/>
          <p:nvPr/>
        </p:nvSpPr>
        <p:spPr>
          <a:xfrm>
            <a:off x="3325303" y="1626799"/>
            <a:ext cx="8338377" cy="562620"/>
          </a:xfrm>
          <a:prstGeom prst="roundRect">
            <a:avLst/>
          </a:prstGeom>
          <a:solidFill>
            <a:srgbClr val="D4CD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спрямована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стимулювання експорту товарів (робіт, послуг) українського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походження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326" y="3685578"/>
            <a:ext cx="540000" cy="5400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405501" y="3696994"/>
            <a:ext cx="21985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 кредитування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12 місяців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05008" y="4489945"/>
            <a:ext cx="371806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 кредиту: 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90 млн. грн.</a:t>
            </a:r>
            <a:b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більше 85 % від вартості зовнішньоекономічного контракту)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54" y="4489945"/>
            <a:ext cx="537672" cy="54000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405008" y="5614543"/>
            <a:ext cx="322965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валюта кредитування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гривня, </a:t>
            </a:r>
            <a:r>
              <a:rPr lang="uk-UA" sz="16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дол</a:t>
            </a: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США, Євро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988" y="5614543"/>
            <a:ext cx="542338" cy="5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10" y="3685578"/>
            <a:ext cx="540000" cy="5400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8980869" y="3696995"/>
            <a:ext cx="30471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страховий тариф</a:t>
            </a:r>
          </a:p>
          <a:p>
            <a:pPr marL="285750" indent="-2857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0,6% </a:t>
            </a: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від суми кредиту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58" y="4442387"/>
            <a:ext cx="540000" cy="540000"/>
          </a:xfrm>
          <a:prstGeom prst="rect">
            <a:avLst/>
          </a:prstGeom>
        </p:spPr>
      </p:pic>
      <p:sp>
        <p:nvSpPr>
          <p:cNvPr id="84" name="Округлений прямокутник 4"/>
          <p:cNvSpPr/>
          <p:nvPr/>
        </p:nvSpPr>
        <p:spPr>
          <a:xfrm>
            <a:off x="448690" y="4090167"/>
            <a:ext cx="1930526" cy="669778"/>
          </a:xfrm>
          <a:prstGeom prst="roundRect">
            <a:avLst/>
          </a:prstGeom>
          <a:solidFill>
            <a:srgbClr val="2C51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Програма кредитування експортерів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1215949" y="469659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srgbClr val="2C5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8" name="Округлений прямокутник 4"/>
          <p:cNvSpPr/>
          <p:nvPr/>
        </p:nvSpPr>
        <p:spPr>
          <a:xfrm>
            <a:off x="452583" y="5114290"/>
            <a:ext cx="1922164" cy="404334"/>
          </a:xfrm>
          <a:prstGeom prst="roundRect">
            <a:avLst/>
          </a:prstGeom>
          <a:solidFill>
            <a:srgbClr val="2C51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Програма 5-7-9</a:t>
            </a:r>
          </a:p>
        </p:txBody>
      </p:sp>
    </p:spTree>
    <p:extLst>
      <p:ext uri="{BB962C8B-B14F-4D97-AF65-F5344CB8AC3E}">
        <p14:creationId xmlns:p14="http://schemas.microsoft.com/office/powerpoint/2010/main" val="31697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9367" y="193678"/>
            <a:ext cx="925606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500" b="1" dirty="0">
                <a:solidFill>
                  <a:schemeClr val="bg1"/>
                </a:solidFill>
                <a:latin typeface="Arial Black" pitchFamily="34" charset="0"/>
              </a:rPr>
              <a:t>Фінансуємо бізнес онлайн!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131" t="35322" r="51448" b="31696"/>
          <a:stretch/>
        </p:blipFill>
        <p:spPr>
          <a:xfrm>
            <a:off x="753978" y="1700462"/>
            <a:ext cx="4196148" cy="4226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397" y="1971861"/>
            <a:ext cx="432000" cy="43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397" y="2858049"/>
            <a:ext cx="432000" cy="43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729" y="3744237"/>
            <a:ext cx="432000" cy="432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40324" y="1836983"/>
            <a:ext cx="5121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spc="-14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подайте заявку на кредит через сервіс </a:t>
            </a:r>
            <a:r>
              <a:rPr lang="uk-UA" b="1" spc="-14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ОщадБізнес</a:t>
            </a:r>
            <a:endParaRPr lang="uk-UA" b="1" spc="-1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0324" y="2750884"/>
            <a:ext cx="5121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spc="-14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попереднє рішення від банку надійде впродовж 24 годин</a:t>
            </a:r>
            <a:endParaRPr lang="uk-UA" b="1" spc="-1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0324" y="3637072"/>
            <a:ext cx="5121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spc="-14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отримайте гроші на справу свого життя після підписання кредитної угоди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0" y="4550973"/>
            <a:ext cx="1375609" cy="13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49" y="196437"/>
            <a:ext cx="1522357" cy="76117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9899" y="298320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D4CD00"/>
                </a:solidFill>
                <a:latin typeface="Arial Black" pitchFamily="34" charset="0"/>
              </a:rPr>
              <a:t>ГРАНТИ ВІД ДЕРЖАВИ</a:t>
            </a:r>
          </a:p>
        </p:txBody>
      </p:sp>
    </p:spTree>
    <p:extLst>
      <p:ext uri="{BB962C8B-B14F-4D97-AF65-F5344CB8AC3E}">
        <p14:creationId xmlns:p14="http://schemas.microsoft.com/office/powerpoint/2010/main" val="16377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33" y="145110"/>
            <a:ext cx="871975" cy="87197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46" y="284635"/>
            <a:ext cx="740226" cy="74022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316501"/>
            <a:ext cx="430138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4" y="4642226"/>
            <a:ext cx="432000" cy="432000"/>
          </a:xfrm>
          <a:prstGeom prst="rect">
            <a:avLst/>
          </a:prstGeom>
        </p:spPr>
      </p:pic>
      <p:sp>
        <p:nvSpPr>
          <p:cNvPr id="91" name="Прямоугольник 10"/>
          <p:cNvSpPr/>
          <p:nvPr/>
        </p:nvSpPr>
        <p:spPr>
          <a:xfrm>
            <a:off x="840756" y="1836237"/>
            <a:ext cx="510228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тис. грн.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створити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робоче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місце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uk-UA" sz="1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 тис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грн.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створити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робочих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  <a:endParaRPr lang="uk-UA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*грант, який надається одному отримувачу, визначається відповідно до його запиту, але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менше 50 тис. грн.</a:t>
            </a:r>
            <a:endParaRPr lang="uk-UA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12"/>
          <p:cNvSpPr/>
          <p:nvPr/>
        </p:nvSpPr>
        <p:spPr>
          <a:xfrm>
            <a:off x="842823" y="2579888"/>
            <a:ext cx="5253841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покриття таких витрат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як:</a:t>
            </a: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придбання меблів, обладнання (крім транспортних засобів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необхідного для провадження господарської діяльності </a:t>
            </a: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закупівля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ліцензійного програмного забезпечення, тварин, сировини, матеріалів, товарів та послуг, пов’язаних з виробництвом продукції/ наданням послуг (якщо такі витрати становлять 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більше </a:t>
            </a:r>
            <a:r>
              <a:rPr lang="uk-UA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uk-UA" sz="105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гранту)</a:t>
            </a:r>
            <a:endParaRPr lang="en-US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послуги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маркетингу та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реклами (якщо така послуга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становить 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орендна плата за нежитлове приміщення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(якщо такі витрати становлять </a:t>
            </a:r>
            <a:r>
              <a:rPr lang="uk-UA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більше 25 %</a:t>
            </a:r>
            <a:r>
              <a:rPr lang="uk-UA" sz="105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гранту)</a:t>
            </a:r>
            <a:endParaRPr lang="en-US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орендна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обладнання (якщо така орендна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становить 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50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uk-UA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лізинг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обладнання (крім автомобілів, мотоциклів та інших  транспортних засобів особистого користування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у підприємницькій діяльності прав інших суб’єктів господарювання (</a:t>
            </a:r>
            <a:r>
              <a:rPr lang="uk-UA" sz="1050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комерційна концесія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836307"/>
            <a:ext cx="432000" cy="432000"/>
          </a:xfrm>
          <a:prstGeom prst="rect">
            <a:avLst/>
          </a:prstGeom>
        </p:spPr>
      </p:pic>
      <p:sp>
        <p:nvSpPr>
          <p:cNvPr id="102" name="Прямоугольник 51"/>
          <p:cNvSpPr/>
          <p:nvPr/>
        </p:nvSpPr>
        <p:spPr>
          <a:xfrm>
            <a:off x="10092072" y="5160232"/>
            <a:ext cx="1950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52"/>
          <p:cNvSpPr/>
          <p:nvPr/>
        </p:nvSpPr>
        <p:spPr>
          <a:xfrm>
            <a:off x="6533941" y="5143723"/>
            <a:ext cx="3390046" cy="146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відкриває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рахунок в банку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2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 протязі 15 робочих днів </a:t>
            </a:r>
            <a:r>
              <a:rPr lang="ru-RU" sz="12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lang="uk-UA" sz="12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lang="ru-RU" sz="12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позитивного </a:t>
            </a:r>
            <a:r>
              <a:rPr lang="uk-UA" sz="120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  <a:endParaRPr lang="ru-RU" sz="1200" dirty="0">
              <a:solidFill>
                <a:srgbClr val="D4CD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Оплата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витрат, </a:t>
            </a:r>
            <a:r>
              <a:rPr lang="uk-UA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реалізацією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проекту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78" y="4696929"/>
            <a:ext cx="652929" cy="326464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34" y="464713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300877" y="476799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06926" y="493134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519003" y="4858226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cxnSp>
        <p:nvCxnSpPr>
          <p:cNvPr id="124" name="Прямая соединительная линия 89"/>
          <p:cNvCxnSpPr/>
          <p:nvPr/>
        </p:nvCxnSpPr>
        <p:spPr>
          <a:xfrm>
            <a:off x="6107596" y="1424522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259604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626766" y="109480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2C51BF"/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rgbClr val="2C51BF"/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02054" y="86984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Умови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3" name="Прямоугольник 47"/>
          <p:cNvSpPr/>
          <p:nvPr/>
        </p:nvSpPr>
        <p:spPr>
          <a:xfrm>
            <a:off x="284844" y="5669147"/>
            <a:ext cx="5822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гранту не повинен перевищувати </a:t>
            </a:r>
            <a:r>
              <a:rPr lang="en-US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місяців</a:t>
            </a:r>
            <a:r>
              <a:rPr lang="uk-UA" sz="11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нові робочі місця</a:t>
            </a:r>
            <a:r>
              <a:rPr lang="en-US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залежно від суми гранту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провадити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підприємницьку діяльність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отримання гранту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протягом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не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менше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років</a:t>
            </a:r>
            <a:endParaRPr lang="ru-RU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бюджету податки та збори протягом не менше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років</a:t>
            </a:r>
            <a:endParaRPr lang="ru-RU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59"/>
          <p:cNvSpPr/>
          <p:nvPr/>
        </p:nvSpPr>
        <p:spPr>
          <a:xfrm>
            <a:off x="1997648" y="5330689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31" y="1392619"/>
            <a:ext cx="430138" cy="432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99" y="1396689"/>
            <a:ext cx="430138" cy="432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9" y="1424522"/>
            <a:ext cx="375164" cy="375164"/>
          </a:xfrm>
          <a:prstGeom prst="rect">
            <a:avLst/>
          </a:prstGeom>
        </p:spPr>
      </p:pic>
      <p:sp>
        <p:nvSpPr>
          <p:cNvPr id="72" name="Прямоугольник 48"/>
          <p:cNvSpPr/>
          <p:nvPr/>
        </p:nvSpPr>
        <p:spPr>
          <a:xfrm>
            <a:off x="10334423" y="1835516"/>
            <a:ext cx="1758341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 </a:t>
            </a:r>
            <a:b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49"/>
          <p:cNvSpPr/>
          <p:nvPr/>
        </p:nvSpPr>
        <p:spPr>
          <a:xfrm>
            <a:off x="6717137" y="3462677"/>
            <a:ext cx="252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РЦЗ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50"/>
          <p:cNvSpPr/>
          <p:nvPr/>
        </p:nvSpPr>
        <p:spPr>
          <a:xfrm>
            <a:off x="9554565" y="3437213"/>
            <a:ext cx="25522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Співбесіда з РЦЗ</a:t>
            </a:r>
          </a:p>
          <a:p>
            <a:pPr>
              <a:spcAft>
                <a:spcPts val="0"/>
              </a:spcAft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 приймає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надання гранту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94" y="1898704"/>
            <a:ext cx="652929" cy="32646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52" y="3080874"/>
            <a:ext cx="652929" cy="326464"/>
          </a:xfrm>
          <a:prstGeom prst="rect">
            <a:avLst/>
          </a:prstGeom>
        </p:spPr>
      </p:pic>
      <p:cxnSp>
        <p:nvCxnSpPr>
          <p:cNvPr id="98" name="Соединительная линия уступом 59"/>
          <p:cNvCxnSpPr>
            <a:stCxn id="67" idx="3"/>
            <a:endCxn id="87" idx="0"/>
          </p:cNvCxnSpPr>
          <p:nvPr/>
        </p:nvCxnSpPr>
        <p:spPr>
          <a:xfrm>
            <a:off x="8211469" y="1608619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60"/>
          <p:cNvCxnSpPr>
            <a:stCxn id="87" idx="2"/>
          </p:cNvCxnSpPr>
          <p:nvPr/>
        </p:nvCxnSpPr>
        <p:spPr>
          <a:xfrm flipH="1">
            <a:off x="10007958" y="2225168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61"/>
          <p:cNvCxnSpPr>
            <a:stCxn id="60" idx="1"/>
            <a:endCxn id="89" idx="3"/>
          </p:cNvCxnSpPr>
          <p:nvPr/>
        </p:nvCxnSpPr>
        <p:spPr>
          <a:xfrm flipH="1" flipV="1">
            <a:off x="8434781" y="3244106"/>
            <a:ext cx="1319268" cy="11954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Рисунок 1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78" y="1411390"/>
            <a:ext cx="252000" cy="25200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18" y="3012265"/>
            <a:ext cx="425349" cy="425349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53" y="3005213"/>
            <a:ext cx="430138" cy="432000"/>
          </a:xfrm>
          <a:prstGeom prst="rect">
            <a:avLst/>
          </a:prstGeom>
        </p:spPr>
      </p:pic>
      <p:sp>
        <p:nvSpPr>
          <p:cNvPr id="62" name="Прямоугольник 4"/>
          <p:cNvSpPr/>
          <p:nvPr/>
        </p:nvSpPr>
        <p:spPr>
          <a:xfrm>
            <a:off x="869342" y="1180966"/>
            <a:ext cx="1637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фізичні особи</a:t>
            </a:r>
            <a:endParaRPr lang="uk-UA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юридичні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 </a:t>
            </a:r>
            <a:endParaRPr lang="uk-UA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ФОП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Бізнес-план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4844" y="244000"/>
            <a:ext cx="6061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solidFill>
                  <a:srgbClr val="D4CD00"/>
                </a:solidFill>
                <a:latin typeface="Arial Black" pitchFamily="34" charset="0"/>
              </a:rPr>
              <a:t>«єРобота</a:t>
            </a:r>
            <a:r>
              <a:rPr lang="uk-UA" sz="3000" dirty="0">
                <a:solidFill>
                  <a:srgbClr val="D4CD00"/>
                </a:solidFill>
                <a:latin typeface="Arial Black" pitchFamily="34" charset="0"/>
              </a:rPr>
              <a:t>: СВОЯ СПРАВА</a:t>
            </a:r>
            <a:r>
              <a:rPr lang="uk-UA" sz="3000" dirty="0" smtClean="0">
                <a:solidFill>
                  <a:srgbClr val="D4CD00"/>
                </a:solidFill>
                <a:latin typeface="Arial Black" pitchFamily="34" charset="0"/>
              </a:rPr>
              <a:t>»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88" y="229541"/>
            <a:ext cx="766744" cy="7596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49" y="3001472"/>
            <a:ext cx="513965" cy="50917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73" y="1279542"/>
            <a:ext cx="432000" cy="432000"/>
          </a:xfrm>
          <a:prstGeom prst="rect">
            <a:avLst/>
          </a:prstGeom>
        </p:spPr>
      </p:pic>
      <p:sp>
        <p:nvSpPr>
          <p:cNvPr id="70" name="Прямоугольник 6"/>
          <p:cNvSpPr/>
          <p:nvPr/>
        </p:nvSpPr>
        <p:spPr>
          <a:xfrm>
            <a:off x="3161377" y="1341277"/>
            <a:ext cx="2192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творення робочих місць</a:t>
            </a:r>
            <a:endParaRPr lang="uk-U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22136" y="2556403"/>
            <a:ext cx="432000" cy="432000"/>
          </a:xfrm>
          <a:prstGeom prst="rect">
            <a:avLst/>
          </a:prstGeom>
        </p:spPr>
      </p:pic>
      <p:sp>
        <p:nvSpPr>
          <p:cNvPr id="75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  <a:endParaRPr lang="uk-UA" sz="10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33" y="145110"/>
            <a:ext cx="871975" cy="87197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46" y="284635"/>
            <a:ext cx="740226" cy="74022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173136"/>
            <a:ext cx="430138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74" y="4417273"/>
            <a:ext cx="432000" cy="432000"/>
          </a:xfrm>
          <a:prstGeom prst="rect">
            <a:avLst/>
          </a:prstGeom>
        </p:spPr>
      </p:pic>
      <p:sp>
        <p:nvSpPr>
          <p:cNvPr id="91" name="Прямоугольник 10"/>
          <p:cNvSpPr/>
          <p:nvPr/>
        </p:nvSpPr>
        <p:spPr>
          <a:xfrm>
            <a:off x="686652" y="1646437"/>
            <a:ext cx="5255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тис. грн.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створити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робоче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місце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uk-UA" sz="1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тис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грн.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створити </a:t>
            </a:r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робочих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млн. грн.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створити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робочих місця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з яких займуть ветерани або особи з інвалідністю внаслідок війни)</a:t>
            </a:r>
          </a:p>
        </p:txBody>
      </p:sp>
      <p:sp>
        <p:nvSpPr>
          <p:cNvPr id="92" name="Прямоугольник 12"/>
          <p:cNvSpPr/>
          <p:nvPr/>
        </p:nvSpPr>
        <p:spPr>
          <a:xfrm>
            <a:off x="680653" y="3215156"/>
            <a:ext cx="5416012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покриття таких витрат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як:</a:t>
            </a: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придбання меблів, обладнання, транспортних засобів (які будуть використовуватись в комерційних та виробничих цілях),  необхідних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провадження господарської діяльності </a:t>
            </a: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закупівля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ліцензійного програмного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(якщо такі витрати становлять 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більше </a:t>
            </a:r>
            <a:r>
              <a:rPr lang="uk-UA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uk-UA" sz="105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гранту)</a:t>
            </a: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акупівля свійських тварин, птиці та бджіл, молодняка тварин та птиці, саджанців, посівного матеріалу, сировини, матеріалів, товарів та послуг, пов'язаних з реалізацією бізнес-плану (сумарно 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більше </a:t>
            </a:r>
            <a:r>
              <a:rPr lang="uk-UA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70 %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гранту)</a:t>
            </a:r>
            <a:endParaRPr lang="en-US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послуги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маркетингу та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реклами (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орендна плата за нежитлове приміщення (</a:t>
            </a:r>
            <a:r>
              <a:rPr lang="uk-UA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більше 25 %</a:t>
            </a:r>
            <a:r>
              <a:rPr lang="uk-UA" sz="105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гранту)</a:t>
            </a:r>
            <a:endParaRPr lang="en-US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орендна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обладнання (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50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uk-UA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лізинг обладнання, крім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автомобілів, мотоциклів та інших  транспортних засобів особистого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користування (</a:t>
            </a:r>
            <a:r>
              <a:rPr lang="uk-UA" sz="1050" u="sng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 50 % </a:t>
            </a: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гранту)</a:t>
            </a:r>
            <a:endParaRPr lang="en-US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у підприємницькій діяльності прав інших суб’єктів господарювання (</a:t>
            </a:r>
            <a:r>
              <a:rPr lang="uk-UA" sz="1050" dirty="0" smtClean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комерційна концесія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755832"/>
            <a:ext cx="432000" cy="432000"/>
          </a:xfrm>
          <a:prstGeom prst="rect">
            <a:avLst/>
          </a:prstGeom>
        </p:spPr>
      </p:pic>
      <p:sp>
        <p:nvSpPr>
          <p:cNvPr id="102" name="Прямоугольник 51"/>
          <p:cNvSpPr/>
          <p:nvPr/>
        </p:nvSpPr>
        <p:spPr>
          <a:xfrm>
            <a:off x="10092072" y="4940438"/>
            <a:ext cx="1950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52"/>
          <p:cNvSpPr/>
          <p:nvPr/>
        </p:nvSpPr>
        <p:spPr>
          <a:xfrm>
            <a:off x="6516446" y="4841422"/>
            <a:ext cx="3439770" cy="196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 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відкриває 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рахунок в банку</a:t>
            </a:r>
          </a:p>
          <a:p>
            <a:pPr lvl="0">
              <a:spcAft>
                <a:spcPts val="0"/>
              </a:spcAft>
            </a:pPr>
            <a:r>
              <a:rPr lang="uk-UA" sz="105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 протязі 20 робочих днів </a:t>
            </a:r>
            <a:r>
              <a:rPr lang="ru-RU" sz="105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lang="uk-UA" sz="105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lang="ru-RU" sz="105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позитивного </a:t>
            </a:r>
            <a:r>
              <a:rPr lang="uk-UA" sz="1050" dirty="0" smtClean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</a:p>
          <a:p>
            <a:pPr>
              <a:lnSpc>
                <a:spcPct val="115000"/>
              </a:lnSpc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 здійснює переказ не менше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суми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власний рахунок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30 календарних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днів для грантів на суму 500 </a:t>
            </a:r>
            <a:r>
              <a:rPr lang="uk-UA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тис.грн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та 1 </a:t>
            </a:r>
            <a:r>
              <a:rPr lang="uk-UA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млн.грн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 smtClean="0">
              <a:solidFill>
                <a:srgbClr val="D4CD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Оплата 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витрат, </a:t>
            </a:r>
            <a:r>
              <a:rPr lang="uk-UA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реалізацією </a:t>
            </a:r>
            <a:r>
              <a:rPr lang="uk-UA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проекту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договору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88" y="4467629"/>
            <a:ext cx="652929" cy="326464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63" y="441261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295833" y="457297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23462" y="4709931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467972" y="4651763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cxnSp>
        <p:nvCxnSpPr>
          <p:cNvPr id="124" name="Прямая соединительная линия 89"/>
          <p:cNvCxnSpPr/>
          <p:nvPr/>
        </p:nvCxnSpPr>
        <p:spPr>
          <a:xfrm>
            <a:off x="6107596" y="1424522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259604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626766" y="109480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2C51BF"/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rgbClr val="2C51BF"/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47715" y="80908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Умови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3" name="Прямоугольник 47"/>
          <p:cNvSpPr/>
          <p:nvPr/>
        </p:nvSpPr>
        <p:spPr>
          <a:xfrm>
            <a:off x="223998" y="6112279"/>
            <a:ext cx="58835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гранту не повинен перевищувати </a:t>
            </a:r>
            <a:r>
              <a:rPr lang="en-US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місяців</a:t>
            </a:r>
            <a:r>
              <a:rPr lang="uk-UA" sz="11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нові робочі місця</a:t>
            </a:r>
            <a:r>
              <a:rPr lang="en-US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залежно від суми гранту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бюджету податки та 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збори</a:t>
            </a:r>
            <a:endParaRPr lang="ru-RU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59"/>
          <p:cNvSpPr/>
          <p:nvPr/>
        </p:nvSpPr>
        <p:spPr>
          <a:xfrm>
            <a:off x="2246768" y="5830739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31" y="1392619"/>
            <a:ext cx="430138" cy="432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99" y="1396689"/>
            <a:ext cx="430138" cy="432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9" y="1424522"/>
            <a:ext cx="375164" cy="375164"/>
          </a:xfrm>
          <a:prstGeom prst="rect">
            <a:avLst/>
          </a:prstGeom>
        </p:spPr>
      </p:pic>
      <p:sp>
        <p:nvSpPr>
          <p:cNvPr id="72" name="Прямоугольник 48"/>
          <p:cNvSpPr/>
          <p:nvPr/>
        </p:nvSpPr>
        <p:spPr>
          <a:xfrm>
            <a:off x="10334423" y="1835516"/>
            <a:ext cx="1758341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 </a:t>
            </a:r>
            <a:b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49"/>
          <p:cNvSpPr/>
          <p:nvPr/>
        </p:nvSpPr>
        <p:spPr>
          <a:xfrm>
            <a:off x="6717137" y="3462677"/>
            <a:ext cx="252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РЦЗ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 </a:t>
            </a:r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50"/>
          <p:cNvSpPr/>
          <p:nvPr/>
        </p:nvSpPr>
        <p:spPr>
          <a:xfrm>
            <a:off x="9554565" y="3437213"/>
            <a:ext cx="25522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Співбесіда з РЦЗ</a:t>
            </a:r>
          </a:p>
          <a:p>
            <a:pPr>
              <a:spcAft>
                <a:spcPts val="0"/>
              </a:spcAft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 приймає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надання гранту </a:t>
            </a:r>
            <a:r>
              <a:rPr lang="uk-UA" sz="1400" b="1" dirty="0" smtClean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протягом 15 робочих днів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94" y="1898704"/>
            <a:ext cx="652929" cy="32646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52" y="3080874"/>
            <a:ext cx="652929" cy="326464"/>
          </a:xfrm>
          <a:prstGeom prst="rect">
            <a:avLst/>
          </a:prstGeom>
        </p:spPr>
      </p:pic>
      <p:cxnSp>
        <p:nvCxnSpPr>
          <p:cNvPr id="98" name="Соединительная линия уступом 59"/>
          <p:cNvCxnSpPr>
            <a:stCxn id="67" idx="3"/>
            <a:endCxn id="87" idx="0"/>
          </p:cNvCxnSpPr>
          <p:nvPr/>
        </p:nvCxnSpPr>
        <p:spPr>
          <a:xfrm>
            <a:off x="8211469" y="1608619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60"/>
          <p:cNvCxnSpPr>
            <a:stCxn id="87" idx="2"/>
          </p:cNvCxnSpPr>
          <p:nvPr/>
        </p:nvCxnSpPr>
        <p:spPr>
          <a:xfrm flipH="1">
            <a:off x="10007958" y="2225168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61"/>
          <p:cNvCxnSpPr>
            <a:stCxn id="60" idx="1"/>
            <a:endCxn id="89" idx="3"/>
          </p:cNvCxnSpPr>
          <p:nvPr/>
        </p:nvCxnSpPr>
        <p:spPr>
          <a:xfrm flipH="1" flipV="1">
            <a:off x="8434781" y="3244106"/>
            <a:ext cx="1319268" cy="11954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Рисунок 1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78" y="1411390"/>
            <a:ext cx="252000" cy="25200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18" y="3012265"/>
            <a:ext cx="425349" cy="425349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53" y="3005213"/>
            <a:ext cx="430138" cy="432000"/>
          </a:xfrm>
          <a:prstGeom prst="rect">
            <a:avLst/>
          </a:prstGeom>
        </p:spPr>
      </p:pic>
      <p:sp>
        <p:nvSpPr>
          <p:cNvPr id="62" name="Прямоугольник 4"/>
          <p:cNvSpPr/>
          <p:nvPr/>
        </p:nvSpPr>
        <p:spPr>
          <a:xfrm>
            <a:off x="686652" y="1139766"/>
            <a:ext cx="1790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фізичні особи</a:t>
            </a:r>
            <a:endParaRPr lang="uk-UA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ФОП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Бізнес-план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4844" y="244000"/>
            <a:ext cx="6061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solidFill>
                  <a:srgbClr val="D4CD00"/>
                </a:solidFill>
                <a:latin typeface="Arial Black" pitchFamily="34" charset="0"/>
              </a:rPr>
              <a:t>«єРобота</a:t>
            </a:r>
            <a:r>
              <a:rPr lang="uk-UA" sz="3000" dirty="0">
                <a:solidFill>
                  <a:srgbClr val="D4CD00"/>
                </a:solidFill>
                <a:latin typeface="Arial Black" pitchFamily="34" charset="0"/>
              </a:rPr>
              <a:t>: </a:t>
            </a:r>
            <a:r>
              <a:rPr lang="uk-UA" sz="3000" dirty="0" smtClean="0">
                <a:solidFill>
                  <a:srgbClr val="D4CD00"/>
                </a:solidFill>
                <a:latin typeface="Arial Black" pitchFamily="34" charset="0"/>
              </a:rPr>
              <a:t>ВЕТЕРАН»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88" y="229541"/>
            <a:ext cx="766744" cy="7596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49" y="3001472"/>
            <a:ext cx="513965" cy="50917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77" y="1183646"/>
            <a:ext cx="432000" cy="432000"/>
          </a:xfrm>
          <a:prstGeom prst="rect">
            <a:avLst/>
          </a:prstGeom>
        </p:spPr>
      </p:pic>
      <p:sp>
        <p:nvSpPr>
          <p:cNvPr id="70" name="Прямоугольник 6"/>
          <p:cNvSpPr/>
          <p:nvPr/>
        </p:nvSpPr>
        <p:spPr>
          <a:xfrm>
            <a:off x="3159693" y="1232598"/>
            <a:ext cx="2192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творення робочих місць</a:t>
            </a:r>
            <a:endParaRPr lang="uk-U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00480" y="3316490"/>
            <a:ext cx="432000" cy="432000"/>
          </a:xfrm>
          <a:prstGeom prst="rect">
            <a:avLst/>
          </a:prstGeom>
        </p:spPr>
      </p:pic>
      <p:sp>
        <p:nvSpPr>
          <p:cNvPr id="75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  <a:endParaRPr lang="uk-UA" sz="10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2" y="2485493"/>
            <a:ext cx="430138" cy="432000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80653" y="2425063"/>
            <a:ext cx="5261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4CD00"/>
              </a:buClr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ранти у розмірі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тис. грн.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млн. грн. 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видаються на умовах </a:t>
            </a:r>
            <a:r>
              <a:rPr lang="uk-UA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співфінансування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30% частка власних коштів</a:t>
            </a:r>
          </a:p>
          <a:p>
            <a:pPr marL="171450" indent="-1714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держава</a:t>
            </a:r>
            <a:r>
              <a:rPr lang="uk-UA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D6C56A16B4C6E4C83AFF99DFDC1421B" ma:contentTypeVersion="4" ma:contentTypeDescription="Створення нового документа." ma:contentTypeScope="" ma:versionID="d208e8f8e998bd69a02580e5a456f3d7">
  <xsd:schema xmlns:xsd="http://www.w3.org/2001/XMLSchema" xmlns:xs="http://www.w3.org/2001/XMLSchema" xmlns:p="http://schemas.microsoft.com/office/2006/metadata/properties" xmlns:ns1="http://schemas.microsoft.com/sharepoint/v3" xmlns:ns2="50f1d6a2-adc8-4df0-b62b-037d6999be3b" xmlns:ns3="9858764e-e1e8-4b80-b7bb-3f5cd35bf0b0" targetNamespace="http://schemas.microsoft.com/office/2006/metadata/properties" ma:root="true" ma:fieldsID="f8e34af3cb8944d3cca41e72c03e77b0" ns1:_="" ns2:_="" ns3:_="">
    <xsd:import namespace="http://schemas.microsoft.com/sharepoint/v3"/>
    <xsd:import namespace="50f1d6a2-adc8-4df0-b62b-037d6999be3b"/>
    <xsd:import namespace="9858764e-e1e8-4b80-b7bb-3f5cd35bf0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x0414__x043e__x043a__x0443__x043c__x0435__x043d__x0442__x0438__x0020__x043f__x043e__x0020__x043a__x0440__x0435__x0434__x0438__x0442__x0443_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початку розкладу" ma:description="Планування дати початку – це стовпець сайту, створений за допомогою засобу публікації. Він використовується, щоб указати дату й час, коли ця сторінка вперше відобразиться для відвідувачів сайту." ma:internalName="PublishingStartDate">
      <xsd:simpleType>
        <xsd:restriction base="dms:Unknown"/>
      </xsd:simpleType>
    </xsd:element>
    <xsd:element name="PublishingExpirationDate" ma:index="9" nillable="true" ma:displayName="Дата початку розкладу" ma:description="Планування дати завершення – це стовпець сайту, створений за допомогою засобу публікації. Він використовується, щоб указати дату й час, коли ця сторінка більше не відображатиметься для відвідувачів сайту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1d6a2-adc8-4df0-b62b-037d6999be3b" elementFormDefault="qualified">
    <xsd:import namespace="http://schemas.microsoft.com/office/2006/documentManagement/types"/>
    <xsd:import namespace="http://schemas.microsoft.com/office/infopath/2007/PartnerControls"/>
    <xsd:element name="_x0414__x043e__x043a__x0443__x043c__x0435__x043d__x0442__x0438__x0020__x043f__x043e__x0020__x043a__x0440__x0435__x0434__x0438__x0442__x0443_" ma:index="10" nillable="true" ma:displayName="Документи по кредиту" ma:format="Hyperlink" ma:internalName="_x0414__x043e__x043a__x0443__x043c__x0435__x043d__x0442__x0438__x0020__x043f__x043e__x0020__x043a__x0440__x0435__x0434__x0438__x0442__x0443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8764e-e1e8-4b80-b7bb-3f5cd35bf0b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e__x043a__x0443__x043c__x0435__x043d__x0442__x0438__x0020__x043f__x043e__x0020__x043a__x0440__x0435__x0434__x0438__x0442__x0443_ xmlns="50f1d6a2-adc8-4df0-b62b-037d6999be3b">
      <Url xsi:nil="true"/>
      <Description xsi:nil="true"/>
    </_x0414__x043e__x043a__x0443__x043c__x0435__x043d__x0442__x0438__x0020__x043f__x043e__x0020__x043a__x0440__x0435__x0434__x0438__x0442__x0443_>
    <PublishingExpirationDate xmlns="http://schemas.microsoft.com/sharepoint/v3" xsi:nil="true"/>
    <PublishingStartDate xmlns="http://schemas.microsoft.com/sharepoint/v3" xsi:nil="true"/>
    <SharedWithUsers xmlns="9858764e-e1e8-4b80-b7bb-3f5cd35bf0b0">
      <UserInfo>
        <DisplayName>Коропотницька Олена Ярославівна</DisplayName>
        <AccountId>10549</AccountId>
        <AccountType/>
      </UserInfo>
      <UserInfo>
        <DisplayName>Муштаєва Алла Георгіївна</DisplayName>
        <AccountId>58503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3AC10A8-1819-4A2B-8181-C871716170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4E8E03-CD60-4D9B-8402-6D474E4F1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f1d6a2-adc8-4df0-b62b-037d6999be3b"/>
    <ds:schemaRef ds:uri="9858764e-e1e8-4b80-b7bb-3f5cd35bf0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9C00E9-EC49-4B17-B49C-A9D94EA38D9C}">
  <ds:schemaRefs>
    <ds:schemaRef ds:uri="50f1d6a2-adc8-4df0-b62b-037d6999be3b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858764e-e1e8-4b80-b7bb-3f5cd35bf0b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15824</TotalTime>
  <Words>1987</Words>
  <Application>Microsoft Office PowerPoint</Application>
  <PresentationFormat>Широкоэкранный</PresentationFormat>
  <Paragraphs>286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Futura PT Bold</vt:lpstr>
      <vt:lpstr>Futura PT Book</vt:lpstr>
      <vt:lpstr>Helvetica Light</vt:lpstr>
      <vt:lpstr>Segoe UI</vt:lpstr>
      <vt:lpstr>Symbol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Image&amp;Matros ®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DRUZI®</dc:creator>
  <cp:lastModifiedBy>Ольга Мороз</cp:lastModifiedBy>
  <cp:revision>455</cp:revision>
  <dcterms:created xsi:type="dcterms:W3CDTF">2021-12-09T15:11:10Z</dcterms:created>
  <dcterms:modified xsi:type="dcterms:W3CDTF">2023-06-12T08:14:27Z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0x010100FD6C56A16B4C6E4C83AFF99DFDC1421B</vt:lpwstr>
  </property>
</Properties>
</file>