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74" r:id="rId11"/>
    <p:sldId id="268" r:id="rId12"/>
    <p:sldId id="266" r:id="rId13"/>
    <p:sldId id="258" r:id="rId14"/>
    <p:sldId id="270" r:id="rId15"/>
    <p:sldId id="273" r:id="rId16"/>
    <p:sldId id="269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14" autoAdjust="0"/>
  </p:normalViewPr>
  <p:slideViewPr>
    <p:cSldViewPr>
      <p:cViewPr>
        <p:scale>
          <a:sx n="75" d="100"/>
          <a:sy n="75" d="100"/>
        </p:scale>
        <p:origin x="-17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ACFA5-19D1-4A6E-B597-267868B254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45B964-5F95-4A76-9259-5F104BD79EC9}">
      <dgm:prSet phldrT="[Текст]" custT="1"/>
      <dgm:spPr>
        <a:solidFill>
          <a:srgbClr val="0070C0">
            <a:alpha val="59000"/>
          </a:srgbClr>
        </a:solidFill>
      </dgm:spPr>
      <dgm:t>
        <a:bodyPr/>
        <a:lstStyle/>
        <a:p>
          <a:pPr>
            <a:buNone/>
          </a:pPr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проводить підготовку до проведення закупівлі протягом 20 робочих днів з дня встановлення у  відповідному рядку плану статусу «Включено до річного плану ЦЗО».</a:t>
          </a:r>
          <a:endParaRPr lang="uk-UA" sz="1400" dirty="0">
            <a:solidFill>
              <a:schemeClr val="tx1"/>
            </a:solidFill>
          </a:endParaRPr>
        </a:p>
      </dgm:t>
    </dgm:pt>
    <dgm:pt modelId="{90C103C3-7C8F-4177-8A36-962F55571E6F}" type="parTrans" cxnId="{4E1E8F71-558E-49E7-8D44-8C60582DEED8}">
      <dgm:prSet/>
      <dgm:spPr/>
      <dgm:t>
        <a:bodyPr/>
        <a:lstStyle/>
        <a:p>
          <a:endParaRPr lang="uk-UA"/>
        </a:p>
      </dgm:t>
    </dgm:pt>
    <dgm:pt modelId="{613BD11F-FA03-4C1F-ABB1-B0E5D7263352}" type="sibTrans" cxnId="{4E1E8F71-558E-49E7-8D44-8C60582DEED8}">
      <dgm:prSet/>
      <dgm:spPr/>
      <dgm:t>
        <a:bodyPr/>
        <a:lstStyle/>
        <a:p>
          <a:endParaRPr lang="uk-UA"/>
        </a:p>
      </dgm:t>
    </dgm:pt>
    <dgm:pt modelId="{51AAF071-CAB3-4206-AFAC-641CD9027BC2}">
      <dgm:prSet phldrT="[Текст]" custT="1"/>
      <dgm:spPr>
        <a:solidFill>
          <a:srgbClr val="0070C0">
            <a:alpha val="59000"/>
          </a:srgb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самостійно визначає процедуру, за якою буде проводитись закупівля, та орієнтовний початок проведення процедури</a:t>
          </a:r>
          <a:r>
            <a:rPr lang="uk-UA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 визначається з урахуванням строку для поставки товару, встановленого замовником</a:t>
          </a:r>
        </a:p>
      </dgm:t>
    </dgm:pt>
    <dgm:pt modelId="{00433B9E-0268-4990-A84C-2E4A45CA2BF0}" type="parTrans" cxnId="{5F36561F-3482-4E0A-87C9-4D178BC5FD16}">
      <dgm:prSet/>
      <dgm:spPr/>
      <dgm:t>
        <a:bodyPr/>
        <a:lstStyle/>
        <a:p>
          <a:endParaRPr lang="uk-UA"/>
        </a:p>
      </dgm:t>
    </dgm:pt>
    <dgm:pt modelId="{AB45FFE1-CF34-4727-9664-FF4E5F5DD5A3}" type="sibTrans" cxnId="{5F36561F-3482-4E0A-87C9-4D178BC5FD16}">
      <dgm:prSet/>
      <dgm:spPr/>
      <dgm:t>
        <a:bodyPr/>
        <a:lstStyle/>
        <a:p>
          <a:endParaRPr lang="uk-UA"/>
        </a:p>
      </dgm:t>
    </dgm:pt>
    <dgm:pt modelId="{4A708FAC-B432-49BA-9707-261E86E33AE8}">
      <dgm:prSet phldrT="[Текст]" custT="1"/>
      <dgm:spPr>
        <a:solidFill>
          <a:srgbClr val="0070C0">
            <a:alpha val="58000"/>
          </a:srgb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 разі  необхідності  замовник  може  внести  зміни  у  свій  річний план, про що інформує ЦЗО протягом 2 робочих днів шляхом направлення відповідного повідомлення через електронну систему закупівель</a:t>
          </a:r>
          <a:endParaRPr lang="uk-UA" sz="1400" dirty="0"/>
        </a:p>
      </dgm:t>
    </dgm:pt>
    <dgm:pt modelId="{EBC72AFE-10B0-45A5-BA07-ABD51A7E9DA6}" type="parTrans" cxnId="{49B933E8-2BA8-4BDC-A5E8-BDB59BF9DC6E}">
      <dgm:prSet/>
      <dgm:spPr/>
      <dgm:t>
        <a:bodyPr/>
        <a:lstStyle/>
        <a:p>
          <a:endParaRPr lang="uk-UA"/>
        </a:p>
      </dgm:t>
    </dgm:pt>
    <dgm:pt modelId="{40136CA7-64CC-419A-82E4-AD4EE5B488EE}" type="sibTrans" cxnId="{49B933E8-2BA8-4BDC-A5E8-BDB59BF9DC6E}">
      <dgm:prSet/>
      <dgm:spPr/>
      <dgm:t>
        <a:bodyPr/>
        <a:lstStyle/>
        <a:p>
          <a:endParaRPr lang="uk-UA"/>
        </a:p>
      </dgm:t>
    </dgm:pt>
    <dgm:pt modelId="{F107B956-5967-4CA0-9FFE-A45EC7B0542D}">
      <dgm:prSet phldrT="[Текст]" custT="1"/>
      <dgm:spPr>
        <a:solidFill>
          <a:srgbClr val="0070C0">
            <a:alpha val="59000"/>
          </a:srgb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може звернутись до Замовника за наданням роз</a:t>
          </a:r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яснень</a:t>
          </a:r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щодо  технічних вимог. Замовник надає відповідь ЦЗО на таке звернення протягом 1 робочого дня</a:t>
          </a:r>
          <a:r>
            <a:rPr lang="uk-UA" sz="1400" dirty="0"/>
            <a:t>.</a:t>
          </a:r>
        </a:p>
      </dgm:t>
    </dgm:pt>
    <dgm:pt modelId="{951A1A2A-B2BA-490C-8E63-BF8A61E56208}" type="parTrans" cxnId="{FB2EBA53-A60A-41E3-BC7E-BCCBF3356BEE}">
      <dgm:prSet/>
      <dgm:spPr/>
      <dgm:t>
        <a:bodyPr/>
        <a:lstStyle/>
        <a:p>
          <a:endParaRPr lang="uk-UA"/>
        </a:p>
      </dgm:t>
    </dgm:pt>
    <dgm:pt modelId="{06B09ECA-7209-40CA-A6A7-2362B7BFBC5E}" type="sibTrans" cxnId="{FB2EBA53-A60A-41E3-BC7E-BCCBF3356BEE}">
      <dgm:prSet/>
      <dgm:spPr/>
      <dgm:t>
        <a:bodyPr/>
        <a:lstStyle/>
        <a:p>
          <a:endParaRPr lang="uk-UA"/>
        </a:p>
      </dgm:t>
    </dgm:pt>
    <dgm:pt modelId="{525DB903-F032-4E52-BF5B-FA063FA63E50}">
      <dgm:prSet custT="1"/>
      <dgm:spPr>
        <a:solidFill>
          <a:srgbClr val="0070C0">
            <a:alpha val="58000"/>
          </a:srgb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разі відсутності стандартних характеристик для певного виду товару (специфічні товари) ЦЗО забезпечує розроблення технічних та якісних характеристик предмета закупівлі, зазначеного у Заявці, окремо.</a:t>
          </a:r>
        </a:p>
      </dgm:t>
    </dgm:pt>
    <dgm:pt modelId="{DE147127-8283-432E-9D88-F6D83C13085A}" type="parTrans" cxnId="{DB34F0D6-65D5-44DE-A0FF-6E6974159686}">
      <dgm:prSet/>
      <dgm:spPr/>
      <dgm:t>
        <a:bodyPr/>
        <a:lstStyle/>
        <a:p>
          <a:endParaRPr lang="uk-UA"/>
        </a:p>
      </dgm:t>
    </dgm:pt>
    <dgm:pt modelId="{190D351A-A353-4018-B03C-1AF14453DE96}" type="sibTrans" cxnId="{DB34F0D6-65D5-44DE-A0FF-6E6974159686}">
      <dgm:prSet/>
      <dgm:spPr/>
      <dgm:t>
        <a:bodyPr/>
        <a:lstStyle/>
        <a:p>
          <a:endParaRPr lang="uk-UA"/>
        </a:p>
      </dgm:t>
    </dgm:pt>
    <dgm:pt modelId="{632A1502-547B-4F33-874B-E352056BE6A2}">
      <dgm:prSet custT="1"/>
      <dgm:spPr>
        <a:solidFill>
          <a:srgbClr val="0070C0">
            <a:alpha val="58000"/>
          </a:srgb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має право об’єднати потреби кількох замовників в одну закупівлю з  поділом на частини предмета закупівлі (лоти) відповідно до частини другої статті 22 Закону</a:t>
          </a:r>
        </a:p>
      </dgm:t>
    </dgm:pt>
    <dgm:pt modelId="{996C2BFA-A0FA-4A2F-8212-240B24D36F72}" type="parTrans" cxnId="{45404744-FBDF-4FBF-8C94-D9A065BF325C}">
      <dgm:prSet/>
      <dgm:spPr/>
      <dgm:t>
        <a:bodyPr/>
        <a:lstStyle/>
        <a:p>
          <a:endParaRPr lang="uk-UA"/>
        </a:p>
      </dgm:t>
    </dgm:pt>
    <dgm:pt modelId="{4E2CF4B7-72F7-491F-9AAA-B992FFE9762C}" type="sibTrans" cxnId="{45404744-FBDF-4FBF-8C94-D9A065BF325C}">
      <dgm:prSet/>
      <dgm:spPr/>
      <dgm:t>
        <a:bodyPr/>
        <a:lstStyle/>
        <a:p>
          <a:endParaRPr lang="uk-UA"/>
        </a:p>
      </dgm:t>
    </dgm:pt>
    <dgm:pt modelId="{98914129-6839-4C15-BD05-309FDDE0FB3D}" type="pres">
      <dgm:prSet presAssocID="{D8AACFA5-19D1-4A6E-B597-267868B254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2E4A3-EE6F-47CA-9EE4-E2F24DB33B2B}" type="pres">
      <dgm:prSet presAssocID="{1245B964-5F95-4A76-9259-5F104BD79EC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B5FA5-8053-4B05-BF9D-FDD3929607B0}" type="pres">
      <dgm:prSet presAssocID="{613BD11F-FA03-4C1F-ABB1-B0E5D7263352}" presName="sibTrans" presStyleCnt="0"/>
      <dgm:spPr/>
    </dgm:pt>
    <dgm:pt modelId="{6706F90A-FBF9-486F-931F-FC51B119B3C5}" type="pres">
      <dgm:prSet presAssocID="{51AAF071-CAB3-4206-AFAC-641CD9027B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76A90-9A7E-4E9D-A141-CB962918B305}" type="pres">
      <dgm:prSet presAssocID="{AB45FFE1-CF34-4727-9664-FF4E5F5DD5A3}" presName="sibTrans" presStyleCnt="0"/>
      <dgm:spPr/>
    </dgm:pt>
    <dgm:pt modelId="{49732D94-41D8-4EE2-8FE0-D727380FB32D}" type="pres">
      <dgm:prSet presAssocID="{4A708FAC-B432-49BA-9707-261E86E33A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4104E-FE82-4CD9-B78C-DE6BB99CB147}" type="pres">
      <dgm:prSet presAssocID="{40136CA7-64CC-419A-82E4-AD4EE5B488EE}" presName="sibTrans" presStyleCnt="0"/>
      <dgm:spPr/>
    </dgm:pt>
    <dgm:pt modelId="{86348FC8-2C4D-4BDE-85A6-AD306719A7B1}" type="pres">
      <dgm:prSet presAssocID="{525DB903-F032-4E52-BF5B-FA063FA63E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F5E84-66FC-4F52-89C3-A28902533B57}" type="pres">
      <dgm:prSet presAssocID="{190D351A-A353-4018-B03C-1AF14453DE96}" presName="sibTrans" presStyleCnt="0"/>
      <dgm:spPr/>
    </dgm:pt>
    <dgm:pt modelId="{F2C15106-2C54-42FE-AB0A-B49C871FF611}" type="pres">
      <dgm:prSet presAssocID="{632A1502-547B-4F33-874B-E352056BE6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68B19-AC11-44DE-B9AE-FB312FCB7449}" type="pres">
      <dgm:prSet presAssocID="{4E2CF4B7-72F7-491F-9AAA-B992FFE9762C}" presName="sibTrans" presStyleCnt="0"/>
      <dgm:spPr/>
    </dgm:pt>
    <dgm:pt modelId="{33BCF7F7-A6DD-4BDD-A36D-362DC254224F}" type="pres">
      <dgm:prSet presAssocID="{F107B956-5967-4CA0-9FFE-A45EC7B054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6561F-3482-4E0A-87C9-4D178BC5FD16}" srcId="{D8AACFA5-19D1-4A6E-B597-267868B25405}" destId="{51AAF071-CAB3-4206-AFAC-641CD9027BC2}" srcOrd="1" destOrd="0" parTransId="{00433B9E-0268-4990-A84C-2E4A45CA2BF0}" sibTransId="{AB45FFE1-CF34-4727-9664-FF4E5F5DD5A3}"/>
    <dgm:cxn modelId="{4E1E8F71-558E-49E7-8D44-8C60582DEED8}" srcId="{D8AACFA5-19D1-4A6E-B597-267868B25405}" destId="{1245B964-5F95-4A76-9259-5F104BD79EC9}" srcOrd="0" destOrd="0" parTransId="{90C103C3-7C8F-4177-8A36-962F55571E6F}" sibTransId="{613BD11F-FA03-4C1F-ABB1-B0E5D7263352}"/>
    <dgm:cxn modelId="{AB94B87C-0927-432B-B78F-FF712E45EE7E}" type="presOf" srcId="{F107B956-5967-4CA0-9FFE-A45EC7B0542D}" destId="{33BCF7F7-A6DD-4BDD-A36D-362DC254224F}" srcOrd="0" destOrd="0" presId="urn:microsoft.com/office/officeart/2005/8/layout/default"/>
    <dgm:cxn modelId="{45404744-FBDF-4FBF-8C94-D9A065BF325C}" srcId="{D8AACFA5-19D1-4A6E-B597-267868B25405}" destId="{632A1502-547B-4F33-874B-E352056BE6A2}" srcOrd="4" destOrd="0" parTransId="{996C2BFA-A0FA-4A2F-8212-240B24D36F72}" sibTransId="{4E2CF4B7-72F7-491F-9AAA-B992FFE9762C}"/>
    <dgm:cxn modelId="{9AEA3F35-58D8-4FDF-82A5-EF1E4BBC3DC9}" type="presOf" srcId="{525DB903-F032-4E52-BF5B-FA063FA63E50}" destId="{86348FC8-2C4D-4BDE-85A6-AD306719A7B1}" srcOrd="0" destOrd="0" presId="urn:microsoft.com/office/officeart/2005/8/layout/default"/>
    <dgm:cxn modelId="{8B0BD999-BB40-49D3-BB6C-DFC4700D4D7D}" type="presOf" srcId="{632A1502-547B-4F33-874B-E352056BE6A2}" destId="{F2C15106-2C54-42FE-AB0A-B49C871FF611}" srcOrd="0" destOrd="0" presId="urn:microsoft.com/office/officeart/2005/8/layout/default"/>
    <dgm:cxn modelId="{32581142-520A-43F5-A980-5FA97FA694F6}" type="presOf" srcId="{4A708FAC-B432-49BA-9707-261E86E33AE8}" destId="{49732D94-41D8-4EE2-8FE0-D727380FB32D}" srcOrd="0" destOrd="0" presId="urn:microsoft.com/office/officeart/2005/8/layout/default"/>
    <dgm:cxn modelId="{49B933E8-2BA8-4BDC-A5E8-BDB59BF9DC6E}" srcId="{D8AACFA5-19D1-4A6E-B597-267868B25405}" destId="{4A708FAC-B432-49BA-9707-261E86E33AE8}" srcOrd="2" destOrd="0" parTransId="{EBC72AFE-10B0-45A5-BA07-ABD51A7E9DA6}" sibTransId="{40136CA7-64CC-419A-82E4-AD4EE5B488EE}"/>
    <dgm:cxn modelId="{8AE3545F-5166-44F5-A1A1-6DD170C8CDC3}" type="presOf" srcId="{D8AACFA5-19D1-4A6E-B597-267868B25405}" destId="{98914129-6839-4C15-BD05-309FDDE0FB3D}" srcOrd="0" destOrd="0" presId="urn:microsoft.com/office/officeart/2005/8/layout/default"/>
    <dgm:cxn modelId="{83A17014-62BD-406A-AB9E-9506B7B9E320}" type="presOf" srcId="{51AAF071-CAB3-4206-AFAC-641CD9027BC2}" destId="{6706F90A-FBF9-486F-931F-FC51B119B3C5}" srcOrd="0" destOrd="0" presId="urn:microsoft.com/office/officeart/2005/8/layout/default"/>
    <dgm:cxn modelId="{FB2EBA53-A60A-41E3-BC7E-BCCBF3356BEE}" srcId="{D8AACFA5-19D1-4A6E-B597-267868B25405}" destId="{F107B956-5967-4CA0-9FFE-A45EC7B0542D}" srcOrd="5" destOrd="0" parTransId="{951A1A2A-B2BA-490C-8E63-BF8A61E56208}" sibTransId="{06B09ECA-7209-40CA-A6A7-2362B7BFBC5E}"/>
    <dgm:cxn modelId="{DB34F0D6-65D5-44DE-A0FF-6E6974159686}" srcId="{D8AACFA5-19D1-4A6E-B597-267868B25405}" destId="{525DB903-F032-4E52-BF5B-FA063FA63E50}" srcOrd="3" destOrd="0" parTransId="{DE147127-8283-432E-9D88-F6D83C13085A}" sibTransId="{190D351A-A353-4018-B03C-1AF14453DE96}"/>
    <dgm:cxn modelId="{B2C0BED7-BFBA-4038-9586-A14E2E8E4FFC}" type="presOf" srcId="{1245B964-5F95-4A76-9259-5F104BD79EC9}" destId="{94E2E4A3-EE6F-47CA-9EE4-E2F24DB33B2B}" srcOrd="0" destOrd="0" presId="urn:microsoft.com/office/officeart/2005/8/layout/default"/>
    <dgm:cxn modelId="{F25B1A6F-BBB8-43F0-B861-4A8AC0532FB7}" type="presParOf" srcId="{98914129-6839-4C15-BD05-309FDDE0FB3D}" destId="{94E2E4A3-EE6F-47CA-9EE4-E2F24DB33B2B}" srcOrd="0" destOrd="0" presId="urn:microsoft.com/office/officeart/2005/8/layout/default"/>
    <dgm:cxn modelId="{BCA03900-D8DA-45E0-89B9-CC18297549B4}" type="presParOf" srcId="{98914129-6839-4C15-BD05-309FDDE0FB3D}" destId="{C0BB5FA5-8053-4B05-BF9D-FDD3929607B0}" srcOrd="1" destOrd="0" presId="urn:microsoft.com/office/officeart/2005/8/layout/default"/>
    <dgm:cxn modelId="{5EB06535-1452-4E86-A3D3-1DFCC58D4ABC}" type="presParOf" srcId="{98914129-6839-4C15-BD05-309FDDE0FB3D}" destId="{6706F90A-FBF9-486F-931F-FC51B119B3C5}" srcOrd="2" destOrd="0" presId="urn:microsoft.com/office/officeart/2005/8/layout/default"/>
    <dgm:cxn modelId="{7873A3E3-D516-47D8-A9DC-06D8A7EE3755}" type="presParOf" srcId="{98914129-6839-4C15-BD05-309FDDE0FB3D}" destId="{46D76A90-9A7E-4E9D-A141-CB962918B305}" srcOrd="3" destOrd="0" presId="urn:microsoft.com/office/officeart/2005/8/layout/default"/>
    <dgm:cxn modelId="{A9FEACF2-9FDE-49AC-9A73-C396576D2073}" type="presParOf" srcId="{98914129-6839-4C15-BD05-309FDDE0FB3D}" destId="{49732D94-41D8-4EE2-8FE0-D727380FB32D}" srcOrd="4" destOrd="0" presId="urn:microsoft.com/office/officeart/2005/8/layout/default"/>
    <dgm:cxn modelId="{A97E9218-BE83-4A2E-A65A-5118AD28D231}" type="presParOf" srcId="{98914129-6839-4C15-BD05-309FDDE0FB3D}" destId="{DC74104E-FE82-4CD9-B78C-DE6BB99CB147}" srcOrd="5" destOrd="0" presId="urn:microsoft.com/office/officeart/2005/8/layout/default"/>
    <dgm:cxn modelId="{C7B2675B-F881-4675-AB71-96F2977D8B10}" type="presParOf" srcId="{98914129-6839-4C15-BD05-309FDDE0FB3D}" destId="{86348FC8-2C4D-4BDE-85A6-AD306719A7B1}" srcOrd="6" destOrd="0" presId="urn:microsoft.com/office/officeart/2005/8/layout/default"/>
    <dgm:cxn modelId="{ECA0FDAD-886F-475C-B2AB-50E7420894C1}" type="presParOf" srcId="{98914129-6839-4C15-BD05-309FDDE0FB3D}" destId="{08EF5E84-66FC-4F52-89C3-A28902533B57}" srcOrd="7" destOrd="0" presId="urn:microsoft.com/office/officeart/2005/8/layout/default"/>
    <dgm:cxn modelId="{A7DB2FA9-24A3-4C02-8F2D-0772A99794ED}" type="presParOf" srcId="{98914129-6839-4C15-BD05-309FDDE0FB3D}" destId="{F2C15106-2C54-42FE-AB0A-B49C871FF611}" srcOrd="8" destOrd="0" presId="urn:microsoft.com/office/officeart/2005/8/layout/default"/>
    <dgm:cxn modelId="{64D8DEB8-4BE9-423B-BCD1-2DCF34C26850}" type="presParOf" srcId="{98914129-6839-4C15-BD05-309FDDE0FB3D}" destId="{D7D68B19-AC11-44DE-B9AE-FB312FCB7449}" srcOrd="9" destOrd="0" presId="urn:microsoft.com/office/officeart/2005/8/layout/default"/>
    <dgm:cxn modelId="{E07FAAC1-637C-48F5-9945-249A48D2C550}" type="presParOf" srcId="{98914129-6839-4C15-BD05-309FDDE0FB3D}" destId="{33BCF7F7-A6DD-4BDD-A36D-362DC25422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77709-246A-473D-974C-11643BDED4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40D537-A77A-4ED2-96A5-F2B41752F49F}">
      <dgm:prSet phldrT="[Текст]"/>
      <dgm:spPr>
        <a:solidFill>
          <a:srgbClr val="00B0F0"/>
        </a:solidFill>
      </dgm:spPr>
      <dgm:t>
        <a:bodyPr/>
        <a:lstStyle/>
        <a:p>
          <a:pPr>
            <a:buFont typeface="Wingdings 2" panose="05020102010507070707" pitchFamily="18" charset="2"/>
            <a:buNone/>
          </a:pPr>
          <a:r>
            <a:rPr lang="uk-UA" dirty="0">
              <a:solidFill>
                <a:schemeClr val="tx1"/>
              </a:solidFill>
            </a:rPr>
            <a:t>підготовка тендерної документації, технічної специфікації, проєкту  договору</a:t>
          </a:r>
        </a:p>
      </dgm:t>
    </dgm:pt>
    <dgm:pt modelId="{3FF883CC-8B58-44C4-B62B-1FB9E7AC15D3}" type="parTrans" cxnId="{1136E1B5-8884-4A91-94E7-DBB23D69B9E1}">
      <dgm:prSet/>
      <dgm:spPr/>
      <dgm:t>
        <a:bodyPr/>
        <a:lstStyle/>
        <a:p>
          <a:endParaRPr lang="uk-UA"/>
        </a:p>
      </dgm:t>
    </dgm:pt>
    <dgm:pt modelId="{59853316-CAF5-4110-984A-1891CC94B9B2}" type="sibTrans" cxnId="{1136E1B5-8884-4A91-94E7-DBB23D69B9E1}">
      <dgm:prSet/>
      <dgm:spPr/>
      <dgm:t>
        <a:bodyPr/>
        <a:lstStyle/>
        <a:p>
          <a:endParaRPr lang="uk-UA"/>
        </a:p>
      </dgm:t>
    </dgm:pt>
    <dgm:pt modelId="{E0CBE192-E31B-46D7-BB6B-2BA3ABCE27EF}">
      <dgm:prSet phldrT="[Текст]" phldr="1"/>
      <dgm:spPr/>
      <dgm:t>
        <a:bodyPr/>
        <a:lstStyle/>
        <a:p>
          <a:endParaRPr lang="uk-UA"/>
        </a:p>
      </dgm:t>
    </dgm:pt>
    <dgm:pt modelId="{43570025-FDA0-4DF4-8B8F-C54749AFE36F}" type="parTrans" cxnId="{76527A53-A94C-4024-A8FC-C7F13B4CF9A6}">
      <dgm:prSet/>
      <dgm:spPr/>
      <dgm:t>
        <a:bodyPr/>
        <a:lstStyle/>
        <a:p>
          <a:endParaRPr lang="uk-UA"/>
        </a:p>
      </dgm:t>
    </dgm:pt>
    <dgm:pt modelId="{DB439D31-8F24-4021-85AC-2933F48E8AF1}" type="sibTrans" cxnId="{76527A53-A94C-4024-A8FC-C7F13B4CF9A6}">
      <dgm:prSet/>
      <dgm:spPr/>
      <dgm:t>
        <a:bodyPr/>
        <a:lstStyle/>
        <a:p>
          <a:endParaRPr lang="uk-UA"/>
        </a:p>
      </dgm:t>
    </dgm:pt>
    <dgm:pt modelId="{30CE3E06-F86A-4F29-A567-60E2A4980C0B}">
      <dgm:prSet phldrT="[Текст]" phldr="1"/>
      <dgm:spPr/>
      <dgm:t>
        <a:bodyPr/>
        <a:lstStyle/>
        <a:p>
          <a:endParaRPr lang="uk-UA"/>
        </a:p>
      </dgm:t>
    </dgm:pt>
    <dgm:pt modelId="{4CF57EB0-750B-494A-B180-4C73AAFBEE37}" type="parTrans" cxnId="{7009C569-B29F-452E-B9E1-10ECEB803B84}">
      <dgm:prSet/>
      <dgm:spPr/>
      <dgm:t>
        <a:bodyPr/>
        <a:lstStyle/>
        <a:p>
          <a:endParaRPr lang="uk-UA"/>
        </a:p>
      </dgm:t>
    </dgm:pt>
    <dgm:pt modelId="{01805E88-FFAD-40E8-889C-DBFFC38CE40E}" type="sibTrans" cxnId="{7009C569-B29F-452E-B9E1-10ECEB803B84}">
      <dgm:prSet/>
      <dgm:spPr/>
      <dgm:t>
        <a:bodyPr/>
        <a:lstStyle/>
        <a:p>
          <a:endParaRPr lang="uk-UA"/>
        </a:p>
      </dgm:t>
    </dgm:pt>
    <dgm:pt modelId="{23B45FCC-CACC-4B25-BA31-311EFF1EE7F9}">
      <dgm:prSet/>
      <dgm:spPr/>
      <dgm:t>
        <a:bodyPr/>
        <a:lstStyle/>
        <a:p>
          <a:pPr>
            <a:buFont typeface="Wingdings 2" panose="05020102010507070707" pitchFamily="18" charset="2"/>
            <a:buChar char=""/>
          </a:pPr>
          <a:endParaRPr lang="uk-UA" dirty="0"/>
        </a:p>
      </dgm:t>
    </dgm:pt>
    <dgm:pt modelId="{E3B59992-F722-4CC9-82EE-2116414F6512}" type="parTrans" cxnId="{7FF99E02-3720-449E-BE3B-1EC01F4EA096}">
      <dgm:prSet/>
      <dgm:spPr/>
      <dgm:t>
        <a:bodyPr/>
        <a:lstStyle/>
        <a:p>
          <a:endParaRPr lang="uk-UA"/>
        </a:p>
      </dgm:t>
    </dgm:pt>
    <dgm:pt modelId="{DC31514A-8645-49F9-9BE7-01C69C676914}" type="sibTrans" cxnId="{7FF99E02-3720-449E-BE3B-1EC01F4EA096}">
      <dgm:prSet/>
      <dgm:spPr/>
      <dgm:t>
        <a:bodyPr/>
        <a:lstStyle/>
        <a:p>
          <a:endParaRPr lang="uk-UA"/>
        </a:p>
      </dgm:t>
    </dgm:pt>
    <dgm:pt modelId="{92CE05C2-E791-4925-8FE1-1D27A2ECA071}">
      <dgm:prSet/>
      <dgm:spPr/>
      <dgm:t>
        <a:bodyPr/>
        <a:lstStyle/>
        <a:p>
          <a:endParaRPr lang="uk-UA"/>
        </a:p>
      </dgm:t>
    </dgm:pt>
    <dgm:pt modelId="{567406A6-51DE-43E8-80BE-64D076AFF6D8}" type="parTrans" cxnId="{910DE165-E22D-4966-8CA0-AA448FEBEC8A}">
      <dgm:prSet/>
      <dgm:spPr/>
      <dgm:t>
        <a:bodyPr/>
        <a:lstStyle/>
        <a:p>
          <a:endParaRPr lang="uk-UA"/>
        </a:p>
      </dgm:t>
    </dgm:pt>
    <dgm:pt modelId="{F70CA4AE-1DD6-452A-BBCE-AA9A5E863483}" type="sibTrans" cxnId="{910DE165-E22D-4966-8CA0-AA448FEBEC8A}">
      <dgm:prSet/>
      <dgm:spPr/>
      <dgm:t>
        <a:bodyPr/>
        <a:lstStyle/>
        <a:p>
          <a:endParaRPr lang="uk-UA"/>
        </a:p>
      </dgm:t>
    </dgm:pt>
    <dgm:pt modelId="{A392D1AF-9A52-4218-9409-4C47320A7A45}">
      <dgm:prSet/>
      <dgm:spPr>
        <a:solidFill>
          <a:srgbClr val="00B0F0"/>
        </a:solidFill>
      </dgm:spPr>
      <dgm:t>
        <a:bodyPr/>
        <a:lstStyle/>
        <a:p>
          <a:pPr>
            <a:buFont typeface="Wingdings 2" panose="05020102010507070707" pitchFamily="18" charset="2"/>
            <a:buNone/>
          </a:pPr>
          <a:r>
            <a:rPr lang="uk-UA" dirty="0">
              <a:solidFill>
                <a:schemeClr val="tx1"/>
              </a:solidFill>
            </a:rPr>
            <a:t>надання консультацій в межах процедури закупівлі</a:t>
          </a:r>
        </a:p>
      </dgm:t>
    </dgm:pt>
    <dgm:pt modelId="{4660E8AD-44EC-4466-9CFD-9F3551E907BB}" type="parTrans" cxnId="{59FB2D40-1582-4DB0-AB32-A807B6C96864}">
      <dgm:prSet/>
      <dgm:spPr/>
      <dgm:t>
        <a:bodyPr/>
        <a:lstStyle/>
        <a:p>
          <a:endParaRPr lang="uk-UA"/>
        </a:p>
      </dgm:t>
    </dgm:pt>
    <dgm:pt modelId="{D6D4BFDD-61CA-43CE-A938-C72CEDCAFD0D}" type="sibTrans" cxnId="{59FB2D40-1582-4DB0-AB32-A807B6C96864}">
      <dgm:prSet/>
      <dgm:spPr/>
      <dgm:t>
        <a:bodyPr/>
        <a:lstStyle/>
        <a:p>
          <a:endParaRPr lang="uk-UA"/>
        </a:p>
      </dgm:t>
    </dgm:pt>
    <dgm:pt modelId="{A9800850-79F0-4721-A458-A702F906C7C0}">
      <dgm:prSet/>
      <dgm:spPr>
        <a:solidFill>
          <a:srgbClr val="00B0F0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розгляд та прийняття рішення щодо скарг суб’єктів оскарження процедури закупівлі, представництво інтересів замовника під час оскарження в Антимонопольному комітеті України</a:t>
          </a:r>
        </a:p>
      </dgm:t>
    </dgm:pt>
    <dgm:pt modelId="{6F759741-9791-411B-BBC0-05082D8377BF}" type="parTrans" cxnId="{FC257652-71CC-48FD-AF06-46E470914B03}">
      <dgm:prSet/>
      <dgm:spPr/>
      <dgm:t>
        <a:bodyPr/>
        <a:lstStyle/>
        <a:p>
          <a:endParaRPr lang="uk-UA"/>
        </a:p>
      </dgm:t>
    </dgm:pt>
    <dgm:pt modelId="{8AB5CE83-89D8-4301-BA89-E3DD0457ACF4}" type="sibTrans" cxnId="{FC257652-71CC-48FD-AF06-46E470914B03}">
      <dgm:prSet/>
      <dgm:spPr/>
      <dgm:t>
        <a:bodyPr/>
        <a:lstStyle/>
        <a:p>
          <a:endParaRPr lang="uk-UA"/>
        </a:p>
      </dgm:t>
    </dgm:pt>
    <dgm:pt modelId="{0DFABFF5-3460-4DFC-AD44-904E1A84C579}">
      <dgm:prSet/>
      <dgm:spPr>
        <a:solidFill>
          <a:srgbClr val="00B0F0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визначення переможця процедури закупівлі та публікація рішення про намір укласти договір</a:t>
          </a:r>
        </a:p>
      </dgm:t>
    </dgm:pt>
    <dgm:pt modelId="{81700F9D-9C0C-4FDB-80CA-CDD5A90CD4E8}" type="parTrans" cxnId="{4675428B-8809-4AE5-99E5-45E221F71419}">
      <dgm:prSet/>
      <dgm:spPr/>
      <dgm:t>
        <a:bodyPr/>
        <a:lstStyle/>
        <a:p>
          <a:endParaRPr lang="uk-UA"/>
        </a:p>
      </dgm:t>
    </dgm:pt>
    <dgm:pt modelId="{9D11B51E-E217-4A33-8968-F3F85825EB05}" type="sibTrans" cxnId="{4675428B-8809-4AE5-99E5-45E221F71419}">
      <dgm:prSet/>
      <dgm:spPr/>
      <dgm:t>
        <a:bodyPr/>
        <a:lstStyle/>
        <a:p>
          <a:endParaRPr lang="uk-UA"/>
        </a:p>
      </dgm:t>
    </dgm:pt>
    <dgm:pt modelId="{53175693-ECD9-48DC-9D6A-B5710E0A9BEC}">
      <dgm:prSet/>
      <dgm:spPr>
        <a:solidFill>
          <a:srgbClr val="00B0F0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усунення порушень процедури закупівлі та розгляд тендерних пропозицій учасників процедури закупівлі</a:t>
          </a:r>
        </a:p>
      </dgm:t>
    </dgm:pt>
    <dgm:pt modelId="{8FCB06DA-B02D-4797-A3B8-BED4649E482F}" type="parTrans" cxnId="{3B79336E-C956-4D02-807A-58706EACA0CB}">
      <dgm:prSet/>
      <dgm:spPr/>
      <dgm:t>
        <a:bodyPr/>
        <a:lstStyle/>
        <a:p>
          <a:endParaRPr lang="uk-UA"/>
        </a:p>
      </dgm:t>
    </dgm:pt>
    <dgm:pt modelId="{75162CD7-D7E4-4B7D-9B10-86CD1ED03C4D}" type="sibTrans" cxnId="{3B79336E-C956-4D02-807A-58706EACA0CB}">
      <dgm:prSet/>
      <dgm:spPr/>
      <dgm:t>
        <a:bodyPr/>
        <a:lstStyle/>
        <a:p>
          <a:endParaRPr lang="uk-UA"/>
        </a:p>
      </dgm:t>
    </dgm:pt>
    <dgm:pt modelId="{4ECABDD9-807F-47D7-A79C-2AB567219709}">
      <dgm:prSet/>
      <dgm:spPr>
        <a:solidFill>
          <a:srgbClr val="00B0F0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надання роз’яснень щодо тендерної документації та відповідей на запитання і вимоги учасників</a:t>
          </a:r>
        </a:p>
      </dgm:t>
    </dgm:pt>
    <dgm:pt modelId="{00D29919-6837-4BE1-BD3D-C303247378D2}" type="parTrans" cxnId="{0650A0F6-EF26-4803-A2A9-D4EEA162B56B}">
      <dgm:prSet/>
      <dgm:spPr/>
      <dgm:t>
        <a:bodyPr/>
        <a:lstStyle/>
        <a:p>
          <a:endParaRPr lang="uk-UA"/>
        </a:p>
      </dgm:t>
    </dgm:pt>
    <dgm:pt modelId="{C42A17C6-286D-426F-B196-6F68BACC3464}" type="sibTrans" cxnId="{0650A0F6-EF26-4803-A2A9-D4EEA162B56B}">
      <dgm:prSet/>
      <dgm:spPr/>
      <dgm:t>
        <a:bodyPr/>
        <a:lstStyle/>
        <a:p>
          <a:endParaRPr lang="uk-UA"/>
        </a:p>
      </dgm:t>
    </dgm:pt>
    <dgm:pt modelId="{54EC2928-FD36-4E47-A6DE-B8F71306FF88}">
      <dgm:prSet/>
      <dgm:spPr>
        <a:solidFill>
          <a:srgbClr val="00B0F0"/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оголошення закупівлі в інтересах замовника</a:t>
          </a:r>
        </a:p>
      </dgm:t>
    </dgm:pt>
    <dgm:pt modelId="{02C67495-720B-4396-A6A8-E13E5D471FFC}" type="parTrans" cxnId="{6DE95403-4305-49D8-AF50-CE4F126C17F5}">
      <dgm:prSet/>
      <dgm:spPr/>
      <dgm:t>
        <a:bodyPr/>
        <a:lstStyle/>
        <a:p>
          <a:endParaRPr lang="uk-UA"/>
        </a:p>
      </dgm:t>
    </dgm:pt>
    <dgm:pt modelId="{3E75C488-83C1-4364-AF05-7DBE8B94ED9E}" type="sibTrans" cxnId="{6DE95403-4305-49D8-AF50-CE4F126C17F5}">
      <dgm:prSet/>
      <dgm:spPr/>
      <dgm:t>
        <a:bodyPr/>
        <a:lstStyle/>
        <a:p>
          <a:endParaRPr lang="uk-UA"/>
        </a:p>
      </dgm:t>
    </dgm:pt>
    <dgm:pt modelId="{2B6BB6D2-D9DD-48AE-8798-084F9AF28DE8}" type="pres">
      <dgm:prSet presAssocID="{43F77709-246A-473D-974C-11643BDED4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975204-D4F5-4F77-A4EA-6F388A2936F2}" type="pres">
      <dgm:prSet presAssocID="{43F77709-246A-473D-974C-11643BDED431}" presName="Name1" presStyleCnt="0"/>
      <dgm:spPr/>
    </dgm:pt>
    <dgm:pt modelId="{52684013-2C53-4068-AC3F-516873DC8351}" type="pres">
      <dgm:prSet presAssocID="{43F77709-246A-473D-974C-11643BDED431}" presName="cycle" presStyleCnt="0"/>
      <dgm:spPr/>
    </dgm:pt>
    <dgm:pt modelId="{3E8D579F-916A-4F79-8D9F-CFE137D77D55}" type="pres">
      <dgm:prSet presAssocID="{43F77709-246A-473D-974C-11643BDED431}" presName="srcNode" presStyleLbl="node1" presStyleIdx="0" presStyleCnt="7"/>
      <dgm:spPr/>
    </dgm:pt>
    <dgm:pt modelId="{7D8E616B-2759-4F7F-A156-99EB9B8240DB}" type="pres">
      <dgm:prSet presAssocID="{43F77709-246A-473D-974C-11643BDED431}" presName="conn" presStyleLbl="parChTrans1D2" presStyleIdx="0" presStyleCnt="1"/>
      <dgm:spPr/>
      <dgm:t>
        <a:bodyPr/>
        <a:lstStyle/>
        <a:p>
          <a:endParaRPr lang="ru-RU"/>
        </a:p>
      </dgm:t>
    </dgm:pt>
    <dgm:pt modelId="{EEF19974-E195-4A04-96B8-03D31A651CE7}" type="pres">
      <dgm:prSet presAssocID="{43F77709-246A-473D-974C-11643BDED431}" presName="extraNode" presStyleLbl="node1" presStyleIdx="0" presStyleCnt="7"/>
      <dgm:spPr/>
    </dgm:pt>
    <dgm:pt modelId="{77FEAC0B-7929-40F0-AE42-6C24C3F80BAA}" type="pres">
      <dgm:prSet presAssocID="{43F77709-246A-473D-974C-11643BDED431}" presName="dstNode" presStyleLbl="node1" presStyleIdx="0" presStyleCnt="7"/>
      <dgm:spPr/>
    </dgm:pt>
    <dgm:pt modelId="{73E2A759-1C21-49E2-8FF1-1D41DB98A0F6}" type="pres">
      <dgm:prSet presAssocID="{7D40D537-A77A-4ED2-96A5-F2B41752F49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04A7B-7846-4C25-B571-6BDD9318A154}" type="pres">
      <dgm:prSet presAssocID="{7D40D537-A77A-4ED2-96A5-F2B41752F49F}" presName="accent_1" presStyleCnt="0"/>
      <dgm:spPr/>
    </dgm:pt>
    <dgm:pt modelId="{B0C95E32-06E3-4667-AD4A-DDFB27E84D50}" type="pres">
      <dgm:prSet presAssocID="{7D40D537-A77A-4ED2-96A5-F2B41752F49F}" presName="accentRepeatNode" presStyleLbl="solidFgAcc1" presStyleIdx="0" presStyleCnt="7"/>
      <dgm:spPr/>
    </dgm:pt>
    <dgm:pt modelId="{CDC2BEEC-920C-4289-9D32-019C6D3A6630}" type="pres">
      <dgm:prSet presAssocID="{54EC2928-FD36-4E47-A6DE-B8F71306FF8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0F065-3EBB-46FD-B020-80A628E56720}" type="pres">
      <dgm:prSet presAssocID="{54EC2928-FD36-4E47-A6DE-B8F71306FF88}" presName="accent_2" presStyleCnt="0"/>
      <dgm:spPr/>
    </dgm:pt>
    <dgm:pt modelId="{FA3D3DC7-19D0-4E2A-BF37-7EB218B6B11B}" type="pres">
      <dgm:prSet presAssocID="{54EC2928-FD36-4E47-A6DE-B8F71306FF88}" presName="accentRepeatNode" presStyleLbl="solidFgAcc1" presStyleIdx="1" presStyleCnt="7"/>
      <dgm:spPr/>
    </dgm:pt>
    <dgm:pt modelId="{13040CCB-D874-4CF5-8014-3119EC6681D6}" type="pres">
      <dgm:prSet presAssocID="{4ECABDD9-807F-47D7-A79C-2AB56721970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B1F68-AA15-447E-B7E5-0884EEEE8AB8}" type="pres">
      <dgm:prSet presAssocID="{4ECABDD9-807F-47D7-A79C-2AB567219709}" presName="accent_3" presStyleCnt="0"/>
      <dgm:spPr/>
    </dgm:pt>
    <dgm:pt modelId="{326A3CD5-9487-40D1-82F9-A422C80C8FAD}" type="pres">
      <dgm:prSet presAssocID="{4ECABDD9-807F-47D7-A79C-2AB567219709}" presName="accentRepeatNode" presStyleLbl="solidFgAcc1" presStyleIdx="2" presStyleCnt="7"/>
      <dgm:spPr/>
    </dgm:pt>
    <dgm:pt modelId="{BF264BEA-9DA5-4FE7-AAD3-1EFE8CF4275C}" type="pres">
      <dgm:prSet presAssocID="{53175693-ECD9-48DC-9D6A-B5710E0A9BE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A84B7-5127-4B14-936F-88633F9D4511}" type="pres">
      <dgm:prSet presAssocID="{53175693-ECD9-48DC-9D6A-B5710E0A9BEC}" presName="accent_4" presStyleCnt="0"/>
      <dgm:spPr/>
    </dgm:pt>
    <dgm:pt modelId="{AB13AC47-6A5D-447C-B76F-40B3438AC44B}" type="pres">
      <dgm:prSet presAssocID="{53175693-ECD9-48DC-9D6A-B5710E0A9BEC}" presName="accentRepeatNode" presStyleLbl="solidFgAcc1" presStyleIdx="3" presStyleCnt="7"/>
      <dgm:spPr/>
    </dgm:pt>
    <dgm:pt modelId="{1CA99F54-0D31-4BDD-B04E-32420B52DB04}" type="pres">
      <dgm:prSet presAssocID="{0DFABFF5-3460-4DFC-AD44-904E1A84C57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ED3E9-630B-4461-8FF6-CC083CF681FA}" type="pres">
      <dgm:prSet presAssocID="{0DFABFF5-3460-4DFC-AD44-904E1A84C579}" presName="accent_5" presStyleCnt="0"/>
      <dgm:spPr/>
    </dgm:pt>
    <dgm:pt modelId="{872DDCBA-0B46-4078-B8CC-CE8A5E3FF652}" type="pres">
      <dgm:prSet presAssocID="{0DFABFF5-3460-4DFC-AD44-904E1A84C579}" presName="accentRepeatNode" presStyleLbl="solidFgAcc1" presStyleIdx="4" presStyleCnt="7"/>
      <dgm:spPr/>
    </dgm:pt>
    <dgm:pt modelId="{ECB6ADF2-89BA-4690-A2CF-41A474A2D281}" type="pres">
      <dgm:prSet presAssocID="{A9800850-79F0-4721-A458-A702F906C7C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7A64E-6C02-4ED9-AD43-3E4BECC3CDF1}" type="pres">
      <dgm:prSet presAssocID="{A9800850-79F0-4721-A458-A702F906C7C0}" presName="accent_6" presStyleCnt="0"/>
      <dgm:spPr/>
    </dgm:pt>
    <dgm:pt modelId="{176CAFB1-B39B-4218-BB73-6B1E33FAEC45}" type="pres">
      <dgm:prSet presAssocID="{A9800850-79F0-4721-A458-A702F906C7C0}" presName="accentRepeatNode" presStyleLbl="solidFgAcc1" presStyleIdx="5" presStyleCnt="7"/>
      <dgm:spPr/>
    </dgm:pt>
    <dgm:pt modelId="{90071480-1ECB-474B-9B45-679A957EB757}" type="pres">
      <dgm:prSet presAssocID="{A392D1AF-9A52-4218-9409-4C47320A7A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ADA2-053E-483D-839A-25ABFBA892AA}" type="pres">
      <dgm:prSet presAssocID="{A392D1AF-9A52-4218-9409-4C47320A7A45}" presName="accent_7" presStyleCnt="0"/>
      <dgm:spPr/>
    </dgm:pt>
    <dgm:pt modelId="{CB8DC8B2-C467-4BAC-A21E-0B77017BEAD3}" type="pres">
      <dgm:prSet presAssocID="{A392D1AF-9A52-4218-9409-4C47320A7A45}" presName="accentRepeatNode" presStyleLbl="solidFgAcc1" presStyleIdx="6" presStyleCnt="7"/>
      <dgm:spPr/>
    </dgm:pt>
  </dgm:ptLst>
  <dgm:cxnLst>
    <dgm:cxn modelId="{FC257652-71CC-48FD-AF06-46E470914B03}" srcId="{43F77709-246A-473D-974C-11643BDED431}" destId="{A9800850-79F0-4721-A458-A702F906C7C0}" srcOrd="5" destOrd="0" parTransId="{6F759741-9791-411B-BBC0-05082D8377BF}" sibTransId="{8AB5CE83-89D8-4301-BA89-E3DD0457ACF4}"/>
    <dgm:cxn modelId="{4675428B-8809-4AE5-99E5-45E221F71419}" srcId="{43F77709-246A-473D-974C-11643BDED431}" destId="{0DFABFF5-3460-4DFC-AD44-904E1A84C579}" srcOrd="4" destOrd="0" parTransId="{81700F9D-9C0C-4FDB-80CA-CDD5A90CD4E8}" sibTransId="{9D11B51E-E217-4A33-8968-F3F85825EB05}"/>
    <dgm:cxn modelId="{72866866-44AE-4019-8445-5D6028F3158C}" type="presOf" srcId="{A9800850-79F0-4721-A458-A702F906C7C0}" destId="{ECB6ADF2-89BA-4690-A2CF-41A474A2D281}" srcOrd="0" destOrd="0" presId="urn:microsoft.com/office/officeart/2008/layout/VerticalCurvedList"/>
    <dgm:cxn modelId="{8ED33AA5-3573-4FE3-B013-23FF12F115D4}" type="presOf" srcId="{7D40D537-A77A-4ED2-96A5-F2B41752F49F}" destId="{73E2A759-1C21-49E2-8FF1-1D41DB98A0F6}" srcOrd="0" destOrd="0" presId="urn:microsoft.com/office/officeart/2008/layout/VerticalCurvedList"/>
    <dgm:cxn modelId="{59FB2D40-1582-4DB0-AB32-A807B6C96864}" srcId="{43F77709-246A-473D-974C-11643BDED431}" destId="{A392D1AF-9A52-4218-9409-4C47320A7A45}" srcOrd="6" destOrd="0" parTransId="{4660E8AD-44EC-4466-9CFD-9F3551E907BB}" sibTransId="{D6D4BFDD-61CA-43CE-A938-C72CEDCAFD0D}"/>
    <dgm:cxn modelId="{3266ED85-EB57-49B4-A3D8-46E81F6B5C16}" type="presOf" srcId="{54EC2928-FD36-4E47-A6DE-B8F71306FF88}" destId="{CDC2BEEC-920C-4289-9D32-019C6D3A6630}" srcOrd="0" destOrd="0" presId="urn:microsoft.com/office/officeart/2008/layout/VerticalCurvedList"/>
    <dgm:cxn modelId="{0650A0F6-EF26-4803-A2A9-D4EEA162B56B}" srcId="{43F77709-246A-473D-974C-11643BDED431}" destId="{4ECABDD9-807F-47D7-A79C-2AB567219709}" srcOrd="2" destOrd="0" parTransId="{00D29919-6837-4BE1-BD3D-C303247378D2}" sibTransId="{C42A17C6-286D-426F-B196-6F68BACC3464}"/>
    <dgm:cxn modelId="{7009C569-B29F-452E-B9E1-10ECEB803B84}" srcId="{43F77709-246A-473D-974C-11643BDED431}" destId="{30CE3E06-F86A-4F29-A567-60E2A4980C0B}" srcOrd="10" destOrd="0" parTransId="{4CF57EB0-750B-494A-B180-4C73AAFBEE37}" sibTransId="{01805E88-FFAD-40E8-889C-DBFFC38CE40E}"/>
    <dgm:cxn modelId="{910DE165-E22D-4966-8CA0-AA448FEBEC8A}" srcId="{43F77709-246A-473D-974C-11643BDED431}" destId="{92CE05C2-E791-4925-8FE1-1D27A2ECA071}" srcOrd="7" destOrd="0" parTransId="{567406A6-51DE-43E8-80BE-64D076AFF6D8}" sibTransId="{F70CA4AE-1DD6-452A-BBCE-AA9A5E863483}"/>
    <dgm:cxn modelId="{D308A6AF-A47B-4E9F-99E1-AD7986FA5D5A}" type="presOf" srcId="{A392D1AF-9A52-4218-9409-4C47320A7A45}" destId="{90071480-1ECB-474B-9B45-679A957EB757}" srcOrd="0" destOrd="0" presId="urn:microsoft.com/office/officeart/2008/layout/VerticalCurvedList"/>
    <dgm:cxn modelId="{4409E624-7BD0-434F-83A0-4C5D49954450}" type="presOf" srcId="{53175693-ECD9-48DC-9D6A-B5710E0A9BEC}" destId="{BF264BEA-9DA5-4FE7-AAD3-1EFE8CF4275C}" srcOrd="0" destOrd="0" presId="urn:microsoft.com/office/officeart/2008/layout/VerticalCurvedList"/>
    <dgm:cxn modelId="{3B79336E-C956-4D02-807A-58706EACA0CB}" srcId="{43F77709-246A-473D-974C-11643BDED431}" destId="{53175693-ECD9-48DC-9D6A-B5710E0A9BEC}" srcOrd="3" destOrd="0" parTransId="{8FCB06DA-B02D-4797-A3B8-BED4649E482F}" sibTransId="{75162CD7-D7E4-4B7D-9B10-86CD1ED03C4D}"/>
    <dgm:cxn modelId="{A5C9C7D5-0C93-4E04-9869-75F7D36A9BC8}" type="presOf" srcId="{4ECABDD9-807F-47D7-A79C-2AB567219709}" destId="{13040CCB-D874-4CF5-8014-3119EC6681D6}" srcOrd="0" destOrd="0" presId="urn:microsoft.com/office/officeart/2008/layout/VerticalCurvedList"/>
    <dgm:cxn modelId="{6DE95403-4305-49D8-AF50-CE4F126C17F5}" srcId="{43F77709-246A-473D-974C-11643BDED431}" destId="{54EC2928-FD36-4E47-A6DE-B8F71306FF88}" srcOrd="1" destOrd="0" parTransId="{02C67495-720B-4396-A6A8-E13E5D471FFC}" sibTransId="{3E75C488-83C1-4364-AF05-7DBE8B94ED9E}"/>
    <dgm:cxn modelId="{0422276D-A173-4BC7-B708-DAB825CF852C}" type="presOf" srcId="{59853316-CAF5-4110-984A-1891CC94B9B2}" destId="{7D8E616B-2759-4F7F-A156-99EB9B8240DB}" srcOrd="0" destOrd="0" presId="urn:microsoft.com/office/officeart/2008/layout/VerticalCurvedList"/>
    <dgm:cxn modelId="{90C29E5F-CE60-4BD7-9E87-4A8619D99675}" type="presOf" srcId="{0DFABFF5-3460-4DFC-AD44-904E1A84C579}" destId="{1CA99F54-0D31-4BDD-B04E-32420B52DB04}" srcOrd="0" destOrd="0" presId="urn:microsoft.com/office/officeart/2008/layout/VerticalCurvedList"/>
    <dgm:cxn modelId="{BB696526-E90E-4925-89ED-15327674D273}" type="presOf" srcId="{43F77709-246A-473D-974C-11643BDED431}" destId="{2B6BB6D2-D9DD-48AE-8798-084F9AF28DE8}" srcOrd="0" destOrd="0" presId="urn:microsoft.com/office/officeart/2008/layout/VerticalCurvedList"/>
    <dgm:cxn modelId="{76527A53-A94C-4024-A8FC-C7F13B4CF9A6}" srcId="{43F77709-246A-473D-974C-11643BDED431}" destId="{E0CBE192-E31B-46D7-BB6B-2BA3ABCE27EF}" srcOrd="9" destOrd="0" parTransId="{43570025-FDA0-4DF4-8B8F-C54749AFE36F}" sibTransId="{DB439D31-8F24-4021-85AC-2933F48E8AF1}"/>
    <dgm:cxn modelId="{7FF99E02-3720-449E-BE3B-1EC01F4EA096}" srcId="{43F77709-246A-473D-974C-11643BDED431}" destId="{23B45FCC-CACC-4B25-BA31-311EFF1EE7F9}" srcOrd="8" destOrd="0" parTransId="{E3B59992-F722-4CC9-82EE-2116414F6512}" sibTransId="{DC31514A-8645-49F9-9BE7-01C69C676914}"/>
    <dgm:cxn modelId="{1136E1B5-8884-4A91-94E7-DBB23D69B9E1}" srcId="{43F77709-246A-473D-974C-11643BDED431}" destId="{7D40D537-A77A-4ED2-96A5-F2B41752F49F}" srcOrd="0" destOrd="0" parTransId="{3FF883CC-8B58-44C4-B62B-1FB9E7AC15D3}" sibTransId="{59853316-CAF5-4110-984A-1891CC94B9B2}"/>
    <dgm:cxn modelId="{2C911C02-8366-4250-B323-769553A44CEE}" type="presParOf" srcId="{2B6BB6D2-D9DD-48AE-8798-084F9AF28DE8}" destId="{9A975204-D4F5-4F77-A4EA-6F388A2936F2}" srcOrd="0" destOrd="0" presId="urn:microsoft.com/office/officeart/2008/layout/VerticalCurvedList"/>
    <dgm:cxn modelId="{915BE902-095C-4108-8126-7DF341974A0B}" type="presParOf" srcId="{9A975204-D4F5-4F77-A4EA-6F388A2936F2}" destId="{52684013-2C53-4068-AC3F-516873DC8351}" srcOrd="0" destOrd="0" presId="urn:microsoft.com/office/officeart/2008/layout/VerticalCurvedList"/>
    <dgm:cxn modelId="{2512D87E-90AA-43BE-BB09-9C114EEC5C58}" type="presParOf" srcId="{52684013-2C53-4068-AC3F-516873DC8351}" destId="{3E8D579F-916A-4F79-8D9F-CFE137D77D55}" srcOrd="0" destOrd="0" presId="urn:microsoft.com/office/officeart/2008/layout/VerticalCurvedList"/>
    <dgm:cxn modelId="{47192818-3EB4-4BE4-A988-DA45CE01D276}" type="presParOf" srcId="{52684013-2C53-4068-AC3F-516873DC8351}" destId="{7D8E616B-2759-4F7F-A156-99EB9B8240DB}" srcOrd="1" destOrd="0" presId="urn:microsoft.com/office/officeart/2008/layout/VerticalCurvedList"/>
    <dgm:cxn modelId="{1A1ED6F7-373F-41B8-A6F3-BDDAAA292D71}" type="presParOf" srcId="{52684013-2C53-4068-AC3F-516873DC8351}" destId="{EEF19974-E195-4A04-96B8-03D31A651CE7}" srcOrd="2" destOrd="0" presId="urn:microsoft.com/office/officeart/2008/layout/VerticalCurvedList"/>
    <dgm:cxn modelId="{49E6591E-E8F9-4B11-9B70-74227CE21E64}" type="presParOf" srcId="{52684013-2C53-4068-AC3F-516873DC8351}" destId="{77FEAC0B-7929-40F0-AE42-6C24C3F80BAA}" srcOrd="3" destOrd="0" presId="urn:microsoft.com/office/officeart/2008/layout/VerticalCurvedList"/>
    <dgm:cxn modelId="{2DF8DE74-C7FD-4CE7-8E4A-69D64748BB0C}" type="presParOf" srcId="{9A975204-D4F5-4F77-A4EA-6F388A2936F2}" destId="{73E2A759-1C21-49E2-8FF1-1D41DB98A0F6}" srcOrd="1" destOrd="0" presId="urn:microsoft.com/office/officeart/2008/layout/VerticalCurvedList"/>
    <dgm:cxn modelId="{0E8CE7B9-E7C6-4427-8530-65A898D8553E}" type="presParOf" srcId="{9A975204-D4F5-4F77-A4EA-6F388A2936F2}" destId="{85E04A7B-7846-4C25-B571-6BDD9318A154}" srcOrd="2" destOrd="0" presId="urn:microsoft.com/office/officeart/2008/layout/VerticalCurvedList"/>
    <dgm:cxn modelId="{67D29A1D-2AF5-4B13-8160-68D5CA7E085B}" type="presParOf" srcId="{85E04A7B-7846-4C25-B571-6BDD9318A154}" destId="{B0C95E32-06E3-4667-AD4A-DDFB27E84D50}" srcOrd="0" destOrd="0" presId="urn:microsoft.com/office/officeart/2008/layout/VerticalCurvedList"/>
    <dgm:cxn modelId="{5B12F326-0D1B-4ADB-8805-9FD63FD27986}" type="presParOf" srcId="{9A975204-D4F5-4F77-A4EA-6F388A2936F2}" destId="{CDC2BEEC-920C-4289-9D32-019C6D3A6630}" srcOrd="3" destOrd="0" presId="urn:microsoft.com/office/officeart/2008/layout/VerticalCurvedList"/>
    <dgm:cxn modelId="{A72B7932-528B-4C73-A250-0FE2DD7A26EC}" type="presParOf" srcId="{9A975204-D4F5-4F77-A4EA-6F388A2936F2}" destId="{C4A0F065-3EBB-46FD-B020-80A628E56720}" srcOrd="4" destOrd="0" presId="urn:microsoft.com/office/officeart/2008/layout/VerticalCurvedList"/>
    <dgm:cxn modelId="{560FC1E6-A921-4EAC-9B90-7358A8B3EBEA}" type="presParOf" srcId="{C4A0F065-3EBB-46FD-B020-80A628E56720}" destId="{FA3D3DC7-19D0-4E2A-BF37-7EB218B6B11B}" srcOrd="0" destOrd="0" presId="urn:microsoft.com/office/officeart/2008/layout/VerticalCurvedList"/>
    <dgm:cxn modelId="{53D3F0B7-93A4-4086-8E4A-C16397FD8233}" type="presParOf" srcId="{9A975204-D4F5-4F77-A4EA-6F388A2936F2}" destId="{13040CCB-D874-4CF5-8014-3119EC6681D6}" srcOrd="5" destOrd="0" presId="urn:microsoft.com/office/officeart/2008/layout/VerticalCurvedList"/>
    <dgm:cxn modelId="{75371A77-CDC7-44C2-866C-10EF8D80F3FA}" type="presParOf" srcId="{9A975204-D4F5-4F77-A4EA-6F388A2936F2}" destId="{C5CB1F68-AA15-447E-B7E5-0884EEEE8AB8}" srcOrd="6" destOrd="0" presId="urn:microsoft.com/office/officeart/2008/layout/VerticalCurvedList"/>
    <dgm:cxn modelId="{E8170FA8-B684-4066-9DA6-A9444D277413}" type="presParOf" srcId="{C5CB1F68-AA15-447E-B7E5-0884EEEE8AB8}" destId="{326A3CD5-9487-40D1-82F9-A422C80C8FAD}" srcOrd="0" destOrd="0" presId="urn:microsoft.com/office/officeart/2008/layout/VerticalCurvedList"/>
    <dgm:cxn modelId="{32190E1E-9414-4958-99D2-5D57DCAE96D5}" type="presParOf" srcId="{9A975204-D4F5-4F77-A4EA-6F388A2936F2}" destId="{BF264BEA-9DA5-4FE7-AAD3-1EFE8CF4275C}" srcOrd="7" destOrd="0" presId="urn:microsoft.com/office/officeart/2008/layout/VerticalCurvedList"/>
    <dgm:cxn modelId="{DDADA148-18B8-45D9-9E9F-F3976B5F380A}" type="presParOf" srcId="{9A975204-D4F5-4F77-A4EA-6F388A2936F2}" destId="{2FDA84B7-5127-4B14-936F-88633F9D4511}" srcOrd="8" destOrd="0" presId="urn:microsoft.com/office/officeart/2008/layout/VerticalCurvedList"/>
    <dgm:cxn modelId="{41852435-845F-40D5-8DA4-4AFEC9E1E9E0}" type="presParOf" srcId="{2FDA84B7-5127-4B14-936F-88633F9D4511}" destId="{AB13AC47-6A5D-447C-B76F-40B3438AC44B}" srcOrd="0" destOrd="0" presId="urn:microsoft.com/office/officeart/2008/layout/VerticalCurvedList"/>
    <dgm:cxn modelId="{F9C290CB-7D39-45D5-AE44-BFB70A170D0F}" type="presParOf" srcId="{9A975204-D4F5-4F77-A4EA-6F388A2936F2}" destId="{1CA99F54-0D31-4BDD-B04E-32420B52DB04}" srcOrd="9" destOrd="0" presId="urn:microsoft.com/office/officeart/2008/layout/VerticalCurvedList"/>
    <dgm:cxn modelId="{721FEE8D-A636-4666-B483-94344DC7F187}" type="presParOf" srcId="{9A975204-D4F5-4F77-A4EA-6F388A2936F2}" destId="{BE5ED3E9-630B-4461-8FF6-CC083CF681FA}" srcOrd="10" destOrd="0" presId="urn:microsoft.com/office/officeart/2008/layout/VerticalCurvedList"/>
    <dgm:cxn modelId="{6D3C33D7-D41A-42A7-8E81-F2B4BE80D6A8}" type="presParOf" srcId="{BE5ED3E9-630B-4461-8FF6-CC083CF681FA}" destId="{872DDCBA-0B46-4078-B8CC-CE8A5E3FF652}" srcOrd="0" destOrd="0" presId="urn:microsoft.com/office/officeart/2008/layout/VerticalCurvedList"/>
    <dgm:cxn modelId="{EE458AB2-BC81-4C72-ABF4-007A58B75E3E}" type="presParOf" srcId="{9A975204-D4F5-4F77-A4EA-6F388A2936F2}" destId="{ECB6ADF2-89BA-4690-A2CF-41A474A2D281}" srcOrd="11" destOrd="0" presId="urn:microsoft.com/office/officeart/2008/layout/VerticalCurvedList"/>
    <dgm:cxn modelId="{2C9FA417-0F4C-4EA0-9482-6A99E190B607}" type="presParOf" srcId="{9A975204-D4F5-4F77-A4EA-6F388A2936F2}" destId="{BC47A64E-6C02-4ED9-AD43-3E4BECC3CDF1}" srcOrd="12" destOrd="0" presId="urn:microsoft.com/office/officeart/2008/layout/VerticalCurvedList"/>
    <dgm:cxn modelId="{4D420742-35B5-4F1A-B02E-14BF25C92750}" type="presParOf" srcId="{BC47A64E-6C02-4ED9-AD43-3E4BECC3CDF1}" destId="{176CAFB1-B39B-4218-BB73-6B1E33FAEC45}" srcOrd="0" destOrd="0" presId="urn:microsoft.com/office/officeart/2008/layout/VerticalCurvedList"/>
    <dgm:cxn modelId="{37C20EFA-B620-469D-9DA6-91831142E619}" type="presParOf" srcId="{9A975204-D4F5-4F77-A4EA-6F388A2936F2}" destId="{90071480-1ECB-474B-9B45-679A957EB757}" srcOrd="13" destOrd="0" presId="urn:microsoft.com/office/officeart/2008/layout/VerticalCurvedList"/>
    <dgm:cxn modelId="{DA28C905-FA1B-4E52-B99C-26B81CC77172}" type="presParOf" srcId="{9A975204-D4F5-4F77-A4EA-6F388A2936F2}" destId="{783EADA2-053E-483D-839A-25ABFBA892AA}" srcOrd="14" destOrd="0" presId="urn:microsoft.com/office/officeart/2008/layout/VerticalCurvedList"/>
    <dgm:cxn modelId="{37D5C22E-B5D7-4C7A-8F41-7685C1C33123}" type="presParOf" srcId="{783EADA2-053E-483D-839A-25ABFBA892AA}" destId="{CB8DC8B2-C467-4BAC-A21E-0B77017BEA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E4A3-EE6F-47CA-9EE4-E2F24DB33B2B}">
      <dsp:nvSpPr>
        <dsp:cNvPr id="0" name=""/>
        <dsp:cNvSpPr/>
      </dsp:nvSpPr>
      <dsp:spPr>
        <a:xfrm>
          <a:off x="0" y="813262"/>
          <a:ext cx="2564804" cy="1538882"/>
        </a:xfrm>
        <a:prstGeom prst="rect">
          <a:avLst/>
        </a:prstGeom>
        <a:solidFill>
          <a:srgbClr val="0070C0">
            <a:alpha val="59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проводить підготовку до проведення закупівлі протягом 20 робочих днів з дня встановлення у  відповідному рядку плану статусу «Включено до річного плану ЦЗО».</a:t>
          </a:r>
          <a:endParaRPr lang="uk-UA" sz="1400" kern="1200" dirty="0">
            <a:solidFill>
              <a:schemeClr val="tx1"/>
            </a:solidFill>
          </a:endParaRPr>
        </a:p>
      </dsp:txBody>
      <dsp:txXfrm>
        <a:off x="0" y="813262"/>
        <a:ext cx="2564804" cy="1538882"/>
      </dsp:txXfrm>
    </dsp:sp>
    <dsp:sp modelId="{6706F90A-FBF9-486F-931F-FC51B119B3C5}">
      <dsp:nvSpPr>
        <dsp:cNvPr id="0" name=""/>
        <dsp:cNvSpPr/>
      </dsp:nvSpPr>
      <dsp:spPr>
        <a:xfrm>
          <a:off x="2821285" y="813262"/>
          <a:ext cx="2564804" cy="1538882"/>
        </a:xfrm>
        <a:prstGeom prst="rect">
          <a:avLst/>
        </a:prstGeom>
        <a:solidFill>
          <a:srgbClr val="0070C0">
            <a:alpha val="59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самостійно визначає процедуру, за якою буде проводитись закупівля, та орієнтовний початок проведення процедури</a:t>
          </a:r>
          <a:r>
            <a:rPr lang="uk-UA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 визначається з урахуванням строку для поставки товару, встановленого замовником</a:t>
          </a:r>
        </a:p>
      </dsp:txBody>
      <dsp:txXfrm>
        <a:off x="2821285" y="813262"/>
        <a:ext cx="2564804" cy="1538882"/>
      </dsp:txXfrm>
    </dsp:sp>
    <dsp:sp modelId="{49732D94-41D8-4EE2-8FE0-D727380FB32D}">
      <dsp:nvSpPr>
        <dsp:cNvPr id="0" name=""/>
        <dsp:cNvSpPr/>
      </dsp:nvSpPr>
      <dsp:spPr>
        <a:xfrm>
          <a:off x="5642570" y="813262"/>
          <a:ext cx="2564804" cy="1538882"/>
        </a:xfrm>
        <a:prstGeom prst="rect">
          <a:avLst/>
        </a:prstGeom>
        <a:solidFill>
          <a:srgbClr val="0070C0">
            <a:alpha val="58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 разі  необхідності  замовник  може  внести  зміни  у  свій  річний план, про що інформує ЦЗО протягом 2 робочих днів шляхом направлення відповідного повідомлення через електронну систему закупівель</a:t>
          </a:r>
          <a:endParaRPr lang="uk-UA" sz="1400" kern="1200" dirty="0"/>
        </a:p>
      </dsp:txBody>
      <dsp:txXfrm>
        <a:off x="5642570" y="813262"/>
        <a:ext cx="2564804" cy="1538882"/>
      </dsp:txXfrm>
    </dsp:sp>
    <dsp:sp modelId="{86348FC8-2C4D-4BDE-85A6-AD306719A7B1}">
      <dsp:nvSpPr>
        <dsp:cNvPr id="0" name=""/>
        <dsp:cNvSpPr/>
      </dsp:nvSpPr>
      <dsp:spPr>
        <a:xfrm>
          <a:off x="0" y="2608626"/>
          <a:ext cx="2564804" cy="1538882"/>
        </a:xfrm>
        <a:prstGeom prst="rect">
          <a:avLst/>
        </a:prstGeom>
        <a:solidFill>
          <a:srgbClr val="0070C0">
            <a:alpha val="58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разі відсутності стандартних характеристик для певного виду товару (специфічні товари) ЦЗО забезпечує розроблення технічних та якісних характеристик предмета закупівлі, зазначеного у Заявці, окремо.</a:t>
          </a:r>
        </a:p>
      </dsp:txBody>
      <dsp:txXfrm>
        <a:off x="0" y="2608626"/>
        <a:ext cx="2564804" cy="1538882"/>
      </dsp:txXfrm>
    </dsp:sp>
    <dsp:sp modelId="{F2C15106-2C54-42FE-AB0A-B49C871FF611}">
      <dsp:nvSpPr>
        <dsp:cNvPr id="0" name=""/>
        <dsp:cNvSpPr/>
      </dsp:nvSpPr>
      <dsp:spPr>
        <a:xfrm>
          <a:off x="2821285" y="2608626"/>
          <a:ext cx="2564804" cy="1538882"/>
        </a:xfrm>
        <a:prstGeom prst="rect">
          <a:avLst/>
        </a:prstGeom>
        <a:solidFill>
          <a:srgbClr val="0070C0">
            <a:alpha val="58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має право об’єднати потреби кількох замовників в одну закупівлю з  поділом на частини предмета закупівлі (лоти) відповідно до частини другої статті 22 Закону</a:t>
          </a:r>
        </a:p>
      </dsp:txBody>
      <dsp:txXfrm>
        <a:off x="2821285" y="2608626"/>
        <a:ext cx="2564804" cy="1538882"/>
      </dsp:txXfrm>
    </dsp:sp>
    <dsp:sp modelId="{33BCF7F7-A6DD-4BDD-A36D-362DC254224F}">
      <dsp:nvSpPr>
        <dsp:cNvPr id="0" name=""/>
        <dsp:cNvSpPr/>
      </dsp:nvSpPr>
      <dsp:spPr>
        <a:xfrm>
          <a:off x="5642570" y="2608626"/>
          <a:ext cx="2564804" cy="1538882"/>
        </a:xfrm>
        <a:prstGeom prst="rect">
          <a:avLst/>
        </a:prstGeom>
        <a:solidFill>
          <a:srgbClr val="0070C0">
            <a:alpha val="59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ЦЗО може звернутись до Замовника за наданням роз</a:t>
          </a: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яснень</a:t>
          </a:r>
          <a:r>
            <a:rPr lang="uk-UA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щодо  технічних вимог. Замовник надає відповідь ЦЗО на таке звернення протягом 1 робочого дня</a:t>
          </a:r>
          <a:r>
            <a:rPr lang="uk-UA" sz="1400" kern="1200" dirty="0"/>
            <a:t>.</a:t>
          </a:r>
        </a:p>
      </dsp:txBody>
      <dsp:txXfrm>
        <a:off x="5642570" y="2608626"/>
        <a:ext cx="2564804" cy="153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E616B-2759-4F7F-A156-99EB9B8240DB}">
      <dsp:nvSpPr>
        <dsp:cNvPr id="0" name=""/>
        <dsp:cNvSpPr/>
      </dsp:nvSpPr>
      <dsp:spPr>
        <a:xfrm>
          <a:off x="-5688298" y="-871221"/>
          <a:ext cx="6776287" cy="6776287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2A759-1C21-49E2-8FF1-1D41DB98A0F6}">
      <dsp:nvSpPr>
        <dsp:cNvPr id="0" name=""/>
        <dsp:cNvSpPr/>
      </dsp:nvSpPr>
      <dsp:spPr>
        <a:xfrm>
          <a:off x="353124" y="228838"/>
          <a:ext cx="7140935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2" panose="05020102010507070707" pitchFamily="18" charset="2"/>
            <a:buNone/>
          </a:pPr>
          <a:r>
            <a:rPr lang="uk-UA" sz="1000" kern="1200" dirty="0">
              <a:solidFill>
                <a:schemeClr val="tx1"/>
              </a:solidFill>
            </a:rPr>
            <a:t>підготовка тендерної документації, технічної специфікації, проєкту  договору</a:t>
          </a:r>
        </a:p>
      </dsp:txBody>
      <dsp:txXfrm>
        <a:off x="353124" y="228838"/>
        <a:ext cx="7140935" cy="457475"/>
      </dsp:txXfrm>
    </dsp:sp>
    <dsp:sp modelId="{B0C95E32-06E3-4667-AD4A-DDFB27E84D50}">
      <dsp:nvSpPr>
        <dsp:cNvPr id="0" name=""/>
        <dsp:cNvSpPr/>
      </dsp:nvSpPr>
      <dsp:spPr>
        <a:xfrm>
          <a:off x="67201" y="171654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2BEEC-920C-4289-9D32-019C6D3A6630}">
      <dsp:nvSpPr>
        <dsp:cNvPr id="0" name=""/>
        <dsp:cNvSpPr/>
      </dsp:nvSpPr>
      <dsp:spPr>
        <a:xfrm>
          <a:off x="767409" y="915455"/>
          <a:ext cx="6726650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</a:rPr>
            <a:t>оголошення закупівлі в інтересах замовника</a:t>
          </a:r>
        </a:p>
      </dsp:txBody>
      <dsp:txXfrm>
        <a:off x="767409" y="915455"/>
        <a:ext cx="6726650" cy="457475"/>
      </dsp:txXfrm>
    </dsp:sp>
    <dsp:sp modelId="{FA3D3DC7-19D0-4E2A-BF37-7EB218B6B11B}">
      <dsp:nvSpPr>
        <dsp:cNvPr id="0" name=""/>
        <dsp:cNvSpPr/>
      </dsp:nvSpPr>
      <dsp:spPr>
        <a:xfrm>
          <a:off x="481487" y="858270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0CCB-D874-4CF5-8014-3119EC6681D6}">
      <dsp:nvSpPr>
        <dsp:cNvPr id="0" name=""/>
        <dsp:cNvSpPr/>
      </dsp:nvSpPr>
      <dsp:spPr>
        <a:xfrm>
          <a:off x="994436" y="1601568"/>
          <a:ext cx="6499624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</a:rPr>
            <a:t>надання роз’яснень щодо тендерної документації та відповідей на запитання і вимоги учасників</a:t>
          </a:r>
        </a:p>
      </dsp:txBody>
      <dsp:txXfrm>
        <a:off x="994436" y="1601568"/>
        <a:ext cx="6499624" cy="457475"/>
      </dsp:txXfrm>
    </dsp:sp>
    <dsp:sp modelId="{326A3CD5-9487-40D1-82F9-A422C80C8FAD}">
      <dsp:nvSpPr>
        <dsp:cNvPr id="0" name=""/>
        <dsp:cNvSpPr/>
      </dsp:nvSpPr>
      <dsp:spPr>
        <a:xfrm>
          <a:off x="708513" y="1544383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64BEA-9DA5-4FE7-AAD3-1EFE8CF4275C}">
      <dsp:nvSpPr>
        <dsp:cNvPr id="0" name=""/>
        <dsp:cNvSpPr/>
      </dsp:nvSpPr>
      <dsp:spPr>
        <a:xfrm>
          <a:off x="1066923" y="2288184"/>
          <a:ext cx="6427136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</a:rPr>
            <a:t>усунення порушень процедури закупівлі та розгляд тендерних пропозицій учасників процедури закупівлі</a:t>
          </a:r>
        </a:p>
      </dsp:txBody>
      <dsp:txXfrm>
        <a:off x="1066923" y="2288184"/>
        <a:ext cx="6427136" cy="457475"/>
      </dsp:txXfrm>
    </dsp:sp>
    <dsp:sp modelId="{AB13AC47-6A5D-447C-B76F-40B3438AC44B}">
      <dsp:nvSpPr>
        <dsp:cNvPr id="0" name=""/>
        <dsp:cNvSpPr/>
      </dsp:nvSpPr>
      <dsp:spPr>
        <a:xfrm>
          <a:off x="781001" y="2231000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99F54-0D31-4BDD-B04E-32420B52DB04}">
      <dsp:nvSpPr>
        <dsp:cNvPr id="0" name=""/>
        <dsp:cNvSpPr/>
      </dsp:nvSpPr>
      <dsp:spPr>
        <a:xfrm>
          <a:off x="994436" y="2974801"/>
          <a:ext cx="6499624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</a:rPr>
            <a:t>визначення переможця процедури закупівлі та публікація рішення про намір укласти договір</a:t>
          </a:r>
        </a:p>
      </dsp:txBody>
      <dsp:txXfrm>
        <a:off x="994436" y="2974801"/>
        <a:ext cx="6499624" cy="457475"/>
      </dsp:txXfrm>
    </dsp:sp>
    <dsp:sp modelId="{872DDCBA-0B46-4078-B8CC-CE8A5E3FF652}">
      <dsp:nvSpPr>
        <dsp:cNvPr id="0" name=""/>
        <dsp:cNvSpPr/>
      </dsp:nvSpPr>
      <dsp:spPr>
        <a:xfrm>
          <a:off x="708513" y="2917616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6ADF2-89BA-4690-A2CF-41A474A2D281}">
      <dsp:nvSpPr>
        <dsp:cNvPr id="0" name=""/>
        <dsp:cNvSpPr/>
      </dsp:nvSpPr>
      <dsp:spPr>
        <a:xfrm>
          <a:off x="767409" y="3660914"/>
          <a:ext cx="6726650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</a:rPr>
            <a:t>розгляд та прийняття рішення щодо скарг суб’єктів оскарження процедури закупівлі, представництво інтересів замовника під час оскарження в Антимонопольному комітеті України</a:t>
          </a:r>
        </a:p>
      </dsp:txBody>
      <dsp:txXfrm>
        <a:off x="767409" y="3660914"/>
        <a:ext cx="6726650" cy="457475"/>
      </dsp:txXfrm>
    </dsp:sp>
    <dsp:sp modelId="{176CAFB1-B39B-4218-BB73-6B1E33FAEC45}">
      <dsp:nvSpPr>
        <dsp:cNvPr id="0" name=""/>
        <dsp:cNvSpPr/>
      </dsp:nvSpPr>
      <dsp:spPr>
        <a:xfrm>
          <a:off x="481487" y="3603729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71480-1ECB-474B-9B45-679A957EB757}">
      <dsp:nvSpPr>
        <dsp:cNvPr id="0" name=""/>
        <dsp:cNvSpPr/>
      </dsp:nvSpPr>
      <dsp:spPr>
        <a:xfrm>
          <a:off x="353124" y="4347530"/>
          <a:ext cx="7140935" cy="45747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12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2" panose="05020102010507070707" pitchFamily="18" charset="2"/>
            <a:buNone/>
          </a:pPr>
          <a:r>
            <a:rPr lang="uk-UA" sz="1000" kern="1200" dirty="0">
              <a:solidFill>
                <a:schemeClr val="tx1"/>
              </a:solidFill>
            </a:rPr>
            <a:t>надання консультацій в межах процедури закупівлі</a:t>
          </a:r>
        </a:p>
      </dsp:txBody>
      <dsp:txXfrm>
        <a:off x="353124" y="4347530"/>
        <a:ext cx="7140935" cy="457475"/>
      </dsp:txXfrm>
    </dsp:sp>
    <dsp:sp modelId="{CB8DC8B2-C467-4BAC-A21E-0B77017BEAD3}">
      <dsp:nvSpPr>
        <dsp:cNvPr id="0" name=""/>
        <dsp:cNvSpPr/>
      </dsp:nvSpPr>
      <dsp:spPr>
        <a:xfrm>
          <a:off x="67201" y="4290346"/>
          <a:ext cx="571844" cy="571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774E29-8678-4893-81BA-ECF29CBEFEB3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ADBA2E-9A7A-4B0F-9610-565A9F927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Взаємодія з ЦЗО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Методичний посібник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8052" y="9822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Комунальне підприємство</a:t>
            </a:r>
          </a:p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«Централізована закупівельна організація»</a:t>
            </a:r>
          </a:p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Дніпровської міської ради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9B24D-BB28-4D17-8ABC-7859A587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91" y="908720"/>
            <a:ext cx="7025818" cy="504056"/>
          </a:xfrm>
        </p:spPr>
        <p:txBody>
          <a:bodyPr>
            <a:noAutofit/>
          </a:bodyPr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 урахуванням  статті  11  Закону  проведення  тендера  чи  закупівлі  за рамковою  угодою ЦЗО в інтересах замовника включає: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9CA233A0-8E32-4ED5-81EF-5F0273EE60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2663914"/>
              </p:ext>
            </p:extLst>
          </p:nvPr>
        </p:nvGraphicFramePr>
        <p:xfrm>
          <a:off x="827088" y="1124744"/>
          <a:ext cx="7561262" cy="503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1884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50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086"/>
            <a:ext cx="8133405" cy="47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941168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укладання рамкової угоди на першому етапі передбачається: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оприлюднення оголошення (у тому числі додатково англійською мовою);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оприлюднення тендерної документації про проведення закупівлі 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ніж за 30 днів до дня  -  - - 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розкриття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тендерних пропозицій;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розкриття,  розгляд та оцінка тендерних пропозицій учасників;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визначення переможців торгів.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перший етап завершується укладанням рамкової угоди.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981"/>
            <a:ext cx="7416824" cy="439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797" y="422108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другому етапі передбачається 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відбору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укладання договорів про закупівлю за рамковою угодою: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 використанням електронного аукціону (у разі подання двох і більше пропозицій);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 використання електронного аукціону (у разі подання однієї пропозиції);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визначення переможця та укладення договору про закупівлю;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проведення повторного відбору, у разі неподання жодним з учасників пропозицій, які є стороною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рамкової угоди.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Отже, для здійснення придбання товару або послуги ЦЗО, по-перше, проводить процедуру відкритих торгів за результатами якої укладає рамкову угоду, а по-друге, здійснює відбір/відбори згідно з умовами укладеної рамкової угоди, за результатами якого/яких укладається власне договір/договори про закупівлю.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2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0"/>
            <a:ext cx="1908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43129"/>
            <a:ext cx="7110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ЦЗО має право об’єднати потреби кількох замовників в одну закупівлю з  поділом на частини предмета закупівлі відповідно до частини другої статті 22 Закону.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2FEDA9E-F8ED-4A97-910E-333EF689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0" y="1412776"/>
            <a:ext cx="7096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2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56674" cy="151216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№3: Порядок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 та виконання договору про закупівлю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44825"/>
            <a:ext cx="8280920" cy="266429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Після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 повідомлення про намір укласти договір про закупівлю або повідомлення про намір укласти рамкову угоду електронна система  закупівель автоматично інформує замовників, в інтересах яких проводився тендер, про необхідність укладення договору про закупівлю або рамкової угоди за результатами проведеної процедури закупівлі не пізніше ніж через 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днів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дня прийняття рішення про намір укласти договір про закупівлю відповідно до вимог тендерної документації та пропозиції переможця процедури закупівлі. З метою забезпечення права на оскарження рішень замовника договір про закупівлю не може бути укладено раніше ніж через 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днів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дати оприлюднення ЦЗО  в  електронній  системі 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повідомлення  про намір  укласти договір про закупівлю.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0"/>
            <a:ext cx="1908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4149080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Визначення строків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6339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Подання  замовником  до  ЦЗО  Заявки  та  інформації,  необхідної  для проведення тендера, забезпечується у розумні строки з урахуванням запланованої кінцевої дати поставки товарів, але не пізніше 20 жовтня року, в якому заплановано бюджетне фінансування на відповідні потреби.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метою ефективної, своєчасної та системної діяльності ЦЗО з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проведення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інтересах замовників останні зобов’язані завчасно надавати ЦЗО інформацію щодо потреби на відповідний бюджетний рік разом з належним чином засвідченими копіями підтверджуючих документів (кошторис, план  асигнувань  з  помісячними  планами  використання  бюджетних коштів,  показники,  річний  план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тощо)  за  кодами  Національного класифікатора України ДК 021:2015 «Єдиний закупівельний словник», зазначеними в Рішенні.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ЦЗО  має  право  відмовити  у  забезпеченні  організації  та  проведення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якщо замовник передав рядок річного плану та Заявку в електронній системі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строки, які призведуть до порушення строків, установлених законодавством про публічні закупівлі, або унеможливлюють виконання вимог бюджетного законодавства, як в частині поставки товарів, так і в частині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 за них.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18843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7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Прикінцеві положення: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975" y="1628800"/>
            <a:ext cx="8087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Порядок набуває чинності з моменту його затвердження розпорядженням міського голови.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щодо  проведення процедури закупівлі зберігаються у ЦЗО.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Сторони  здійснюють  обмін інформацією  та вважають її офіційним надходженням: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 у паперовому вигляді, за умови направлення такої інформації з використанням поштових служб рекомендованим листом, листом із повідомленням або адресною доставкою листів;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– листування в електронній формі шляхом направлення електронних повідомлень з додаванням вкладених файлів або без них, підтвердженням отримання такої інформації є дата та час, зафіксовані на сервері отримувача повідомлення, при цьому, якщо електронним повідомленням надсилаються вкладені файли із сканованими копіями офіційних документів, то дата реєстрації такого документа не впливає на будь-які наслідки, пов’язані з фактичною датою отримання повідомлення, що є зафіксованою серверами;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 обмін повідомленнями та інформацією в електронній системі закупівель, з обов’язковим накладанням кваліфікованого електронного підпису, час і дата отримання або розміщення яких фіксується безпосередньо електронною системою.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Якщо замовник передав потребу у закупівлі у вигляді відповідного рядка річного плану закупівлі до ЦЗО та ЦЗО включила таку закупівлю до річного плану закупівель ЦЗО в інтересах замовника, він не має права одночасно запросити проведення тієї ж самої закупівлі за тим же предметом закупівлі іншою централізованою закупівельною організацією.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Передаючи потребу у закупівлі через електронну систему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закупівель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ЦЗО, замовник погоджується з дотриманням та виконанням Порядку.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Вирішення питань, що не врегульовані Порядком, відбувається згідно з чинним законодавством України.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0"/>
            <a:ext cx="1908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7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7779"/>
            <a:ext cx="7920880" cy="201622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№1: Планування та підготовка до проведення </a:t>
            </a:r>
            <a:b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204864"/>
            <a:ext cx="4680520" cy="4032448"/>
          </a:xfrm>
        </p:spPr>
        <p:txBody>
          <a:bodyPr>
            <a:normAutofit fontScale="32500" lnSpcReduction="20000"/>
          </a:bodyPr>
          <a:lstStyle/>
          <a:p>
            <a:pPr marL="365760" lvl="1" indent="0" algn="just">
              <a:buNone/>
            </a:pPr>
            <a:r>
              <a:rPr lang="uk-UA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 самостійно визначає потребу в закупівлі, яку планує передати до ЦЗО, та вносить інформацію про закупівлю у власний річний план закупівель шляхом заповнення в електронній системі закупівель у відповідному рядку річного плану такої інформації: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процедури закупівлі: «Закупівля через централізовану закупівельну організацію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ЄДРПОУ ЦЗО: «32835966»;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 назва предмета закупівлі;                  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товару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згідно з КЕКВ;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бюджетного призначення за кошторисом або очікувана вартість закупівлі;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 дата поставки (зазначається з урахуванням строків та термінів, визначених Порядком);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технічні вимоги до предмету закупівлі.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908720"/>
            <a:ext cx="4174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1 до Порядку взаємодії замовників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Комунальним підприємством «Централізована  закупівельна організація» ДМР з питань організації та проведення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3832482"/>
              </p:ext>
            </p:extLst>
          </p:nvPr>
        </p:nvGraphicFramePr>
        <p:xfrm>
          <a:off x="4932040" y="2285583"/>
          <a:ext cx="3419474" cy="3442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Загальні дані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Примітка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Інформація про замовника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Найменування замовника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Код ЄДРПОУ замовника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Місцезнаходження замовника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Відповідальна (контактна) особа замовника, прізвище, ім'я, по батькові та посада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Номер телефону, адреса електронної пошти відповідальної (контактної) особи замовника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Для кожної категорії зазначити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Код за ДК 021:2015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Конкретна назва предмета закупівлі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Очікувана вартість закупівлі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Обсяги потреби (кількість) продукції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Місце поставки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Строки поставки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Спосіб оплати, джерело фінансування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5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Виняткові умови поставки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Зазначається у разі необхідності      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Реквізити замовника (банківські реквізити: р/р, назва банку, адреса банку, SWIFT тощо)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Зазначається у разі необхідності      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8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2.10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Базові технічні вимоги / специфікація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chemeClr val="tx1"/>
                          </a:solidFill>
                          <a:effectLst/>
                        </a:rPr>
                        <a:t>2.11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Інше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290" marR="38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20236" y="17008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АЯВКА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 на проведення закупівлі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99" y="5805264"/>
            <a:ext cx="4103737" cy="5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9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70462" y="957621"/>
            <a:ext cx="3905994" cy="151216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закупівель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ЦЗО,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 обрати «Тип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-&gt;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(Рис.1)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39552" y="3717032"/>
            <a:ext cx="3419856" cy="334729"/>
          </a:xfrm>
        </p:spPr>
        <p:txBody>
          <a:bodyPr>
            <a:norm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ЦЗО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(Рис.2)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913"/>
            <a:ext cx="4104456" cy="26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22746"/>
            <a:ext cx="4333875" cy="3505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618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692696"/>
            <a:ext cx="6777317" cy="457276"/>
          </a:xfrm>
        </p:spPr>
        <p:txBody>
          <a:bodyPr>
            <a:normAutofit fontScale="92500" lnSpcReduction="10000"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обов’язкові  поля, які виділені червоним кольором, також обрати точну дату проведення закупівлі за календарем, а саме  «орієнтований початок» (Рис.3)</a:t>
            </a:r>
          </a:p>
          <a:p>
            <a:endParaRPr lang="ru-RU" dirty="0"/>
          </a:p>
        </p:txBody>
      </p:sp>
      <p:pic>
        <p:nvPicPr>
          <p:cNvPr id="7" name="Рисунок 6" descr="https://e-tender.ua/storage/editor/fotos/d2a98ff1f215e322eac2f8e7f295a3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3" y="1124744"/>
            <a:ext cx="391155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-tender.ua/storage/editor/fotos/e6b4244c0cc5793a4585cadb3a54670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484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e-tender.ua/storage/editor/fotos/bd687f3ec3ee7302cca2bdd1c7eeb1d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59" y="3933055"/>
            <a:ext cx="6025493" cy="248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1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69713" y="3573016"/>
            <a:ext cx="7201992" cy="1009288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ЦЗО переходить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(Рис.5)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096585" y="620688"/>
            <a:ext cx="6948248" cy="864096"/>
          </a:xfrm>
        </p:spPr>
        <p:txBody>
          <a:bodyPr/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номеру плану,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ЕЦП/КЕП (Рис.4)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293096"/>
            <a:ext cx="68083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04" y="908720"/>
            <a:ext cx="5904656" cy="2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3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736" y="692696"/>
            <a:ext cx="807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відповідно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ЦЗО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статус на «Включено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(Рис.6)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4" y="1403172"/>
            <a:ext cx="6294755" cy="24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75794" y="3891102"/>
            <a:ext cx="6294755" cy="22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A2049C-C6A4-4CD3-B1EF-6511A944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0" y="692696"/>
            <a:ext cx="7693819" cy="5040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A6021F-F410-4E18-B6A9-7EEF7C3B6A3C}"/>
              </a:ext>
            </a:extLst>
          </p:cNvPr>
          <p:cNvSpPr/>
          <p:nvPr/>
        </p:nvSpPr>
        <p:spPr>
          <a:xfrm>
            <a:off x="786130" y="3969310"/>
            <a:ext cx="76452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ЦЗО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 право  відмовити  замовнику  в  організації  та  проведенні тендера у разі, якщо замовник не надав документи та інформацію згідно з підпунктом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  або  не  надав  інформацію  на  запити  ЦЗО  у  строки,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підпунктом 3.5 Порядку, про що ЦЗО повідомляє  замовника після закінчення строку надання необхідної інформації.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Якщо замовник отримав відмову в організації та проведенні тендера, він має повторно звернутися до ЦЗО та надати інформацію і документи, передбачені підпунктом 3.1 Порядку.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CADED1-E736-42A8-96CD-2BF3C7988AB4}"/>
              </a:ext>
            </a:extLst>
          </p:cNvPr>
          <p:cNvSpPr txBox="1"/>
          <p:nvPr/>
        </p:nvSpPr>
        <p:spPr>
          <a:xfrm>
            <a:off x="5292080" y="11790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8" y="1208187"/>
            <a:ext cx="7524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45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DE0B1A-3814-4151-8920-7667A1337D26}"/>
              </a:ext>
            </a:extLst>
          </p:cNvPr>
          <p:cNvSpPr/>
          <p:nvPr/>
        </p:nvSpPr>
        <p:spPr>
          <a:xfrm>
            <a:off x="604475" y="753919"/>
            <a:ext cx="78949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ЦЗО ПІСЛЯ ОТРИМАННЯ РЯДКУ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ЗАЯВКИ ВІД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Прямоугольник 1">
            <a:extLst>
              <a:ext uri="{FF2B5EF4-FFF2-40B4-BE49-F238E27FC236}">
                <a16:creationId xmlns:a16="http://schemas.microsoft.com/office/drawing/2014/main" xmlns="" id="{9C8D1856-D932-4CBE-B4A1-6E2027BD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27" y="1789663"/>
            <a:ext cx="2814599" cy="822325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УПОВАНОВАЖЕНОЇ ОСОБИ, ЯКА ВІДПОВІДАЄ ЗА ЗАКУПІВЛЮ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">
            <a:extLst>
              <a:ext uri="{FF2B5EF4-FFF2-40B4-BE49-F238E27FC236}">
                <a16:creationId xmlns:a16="http://schemas.microsoft.com/office/drawing/2014/main" xmlns="" id="{ECAF8EDC-84B7-4F23-967B-D76135B4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27" y="3036285"/>
            <a:ext cx="2883623" cy="87630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100" dirty="0" bmk="_Hlk8371672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ЗАМОВНИК У РАЗІ ОТРИМАННЯ ЗАПИТУ, НАДАЄ ВІДПОВІДЬ ПРОТЯГОМ 5 ДНІВ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19C6B098-EC5C-4CF7-8920-42E91A82B2A0}"/>
              </a:ext>
            </a:extLst>
          </p:cNvPr>
          <p:cNvSpPr/>
          <p:nvPr/>
        </p:nvSpPr>
        <p:spPr>
          <a:xfrm rot="16200000">
            <a:off x="4170265" y="4414867"/>
            <a:ext cx="525780" cy="91224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xmlns="" id="{A7E2F324-0850-410F-BB0D-AEB759FC8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178" y="4399181"/>
            <a:ext cx="2873852" cy="943619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100" dirty="0" bmk="_Hlk8371672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ПОГОДЖЕННЯ ВСІХ ПИТАНЬ ЗАКУПІВЛІ УПОВНОВАЖЕНА ОСОБА ПРОТЯГОМ 5 ДНІВ  ВСТАНОВЛЮЄ СТАТУС «ВКЛЮЧЕНО ДО РІЧНОГО ПЛАНУ ЦЗО»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12">
            <a:extLst>
              <a:ext uri="{FF2B5EF4-FFF2-40B4-BE49-F238E27FC236}">
                <a16:creationId xmlns:a16="http://schemas.microsoft.com/office/drawing/2014/main" xmlns="" id="{17B03097-E3EB-407D-9361-BE424F95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274" y="4417285"/>
            <a:ext cx="2920596" cy="860425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 bmk="_Hlk8371672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20 РОБОЧИХ ДНІВ ПОЧАТОК ПРОВЕДЕННЯ ЗАКУПІВЛІ</a:t>
            </a:r>
          </a:p>
        </p:txBody>
      </p:sp>
      <p:sp>
        <p:nvSpPr>
          <p:cNvPr id="26" name="Прямоугольник 18">
            <a:extLst>
              <a:ext uri="{FF2B5EF4-FFF2-40B4-BE49-F238E27FC236}">
                <a16:creationId xmlns:a16="http://schemas.microsoft.com/office/drawing/2014/main" xmlns="" id="{7BA2F5EA-580E-4F73-94F7-A222F323A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279" y="1689324"/>
            <a:ext cx="2920596" cy="996629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200" b="0" i="0" u="none" strike="noStrike" cap="none" normalizeH="0" baseline="0" dirty="0" bmk="_Hlk83716727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 bmk="_Hlk8371672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1100" dirty="0" bmk="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ПОВНОВАЖЕНА ОСОБА ВСТАНОВЛЮЄ СТАТУС</a:t>
            </a:r>
            <a:endParaRPr lang="uk-UA" altLang="uk-UA" sz="1100" dirty="0" bmk="_Hlk83716727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 bmk="_Hlk83716726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«ВЗЯТО В РОБОТУ ЦЗО»</a:t>
            </a:r>
            <a:r>
              <a:rPr lang="uk-UA" alt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ПРОВОДИТЬ АНАЛІЗ ЗАКУПІВЛІ ПРОТЯГОМ </a:t>
            </a:r>
            <a:r>
              <a:rPr lang="uk-UA" alt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uk-UA" alt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856500E0-4F3D-4810-9ABE-6AB0CF3AA95B}"/>
              </a:ext>
            </a:extLst>
          </p:cNvPr>
          <p:cNvSpPr/>
          <p:nvPr/>
        </p:nvSpPr>
        <p:spPr>
          <a:xfrm>
            <a:off x="3908450" y="1958574"/>
            <a:ext cx="998220" cy="484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28" name="Прямоугольник 20">
            <a:extLst>
              <a:ext uri="{FF2B5EF4-FFF2-40B4-BE49-F238E27FC236}">
                <a16:creationId xmlns:a16="http://schemas.microsoft.com/office/drawing/2014/main" xmlns="" id="{C40FCC60-86FC-453E-A886-06E0E9D8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516" y="3031993"/>
            <a:ext cx="2920596" cy="968943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1100" dirty="0" bmk="_Hlk8371672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ХОДІ АНАЛІЗУ УПОВНОВАЖЕНА ОСОБА НАДАЄ РЕКОМЕНДАЦІЇ ЗАМОВНИКУ, ЗАПИТУЄ ДОДАТКОВУ ІНФОРМАЦЮ ТА ДОКУМЕНТИ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Стрелка: изогнутая влево 28">
            <a:extLst>
              <a:ext uri="{FF2B5EF4-FFF2-40B4-BE49-F238E27FC236}">
                <a16:creationId xmlns:a16="http://schemas.microsoft.com/office/drawing/2014/main" xmlns="" id="{5B6DE3EB-ED22-4D42-925A-C56CEEBB95C9}"/>
              </a:ext>
            </a:extLst>
          </p:cNvPr>
          <p:cNvSpPr/>
          <p:nvPr/>
        </p:nvSpPr>
        <p:spPr>
          <a:xfrm>
            <a:off x="7844112" y="1993667"/>
            <a:ext cx="655320" cy="1767840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xmlns="" id="{46F3AD79-DADC-445C-8BDC-3F18E844D9C7}"/>
              </a:ext>
            </a:extLst>
          </p:cNvPr>
          <p:cNvSpPr/>
          <p:nvPr/>
        </p:nvSpPr>
        <p:spPr>
          <a:xfrm>
            <a:off x="3977030" y="3303134"/>
            <a:ext cx="929640" cy="48450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xmlns="" id="{A44C90B0-65E9-45FC-AD9A-21A6949C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80" y="2274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xmlns="" id="{83BEDC99-454A-43A3-9538-6B2D6E85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80" y="30964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Стрелка: изогнутая влево 28">
            <a:extLst>
              <a:ext uri="{FF2B5EF4-FFF2-40B4-BE49-F238E27FC236}">
                <a16:creationId xmlns:a16="http://schemas.microsoft.com/office/drawing/2014/main" xmlns="" id="{5B6DE3EB-ED22-4D42-925A-C56CEEBB95C9}"/>
              </a:ext>
            </a:extLst>
          </p:cNvPr>
          <p:cNvSpPr/>
          <p:nvPr/>
        </p:nvSpPr>
        <p:spPr>
          <a:xfrm>
            <a:off x="604475" y="3474435"/>
            <a:ext cx="420352" cy="1600858"/>
          </a:xfrm>
          <a:prstGeom prst="curvedLeftArrow">
            <a:avLst>
              <a:gd name="adj1" fmla="val 18084"/>
              <a:gd name="adj2" fmla="val 50000"/>
              <a:gd name="adj3" fmla="val 2500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55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020" y="6453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 «ЦЗО» ДМР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7979"/>
            <a:ext cx="8208912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№ 2: </a:t>
            </a:r>
            <a:b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проведення закупівлі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827584" y="1493912"/>
            <a:ext cx="6912768" cy="56693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4A4BC5C3-CABE-4C7F-9D2A-67527C26FD3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22198343"/>
              </p:ext>
            </p:extLst>
          </p:nvPr>
        </p:nvGraphicFramePr>
        <p:xfrm>
          <a:off x="468313" y="1420979"/>
          <a:ext cx="8207375" cy="496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658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608</TotalTime>
  <Words>994</Words>
  <Application>Microsoft Office PowerPoint</Application>
  <PresentationFormat>Экран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Взаємодія з ЦЗО</vt:lpstr>
      <vt:lpstr>Етап №1: Планування та підготовка до проведення  закупівлі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 № 2:  Організація та проведення закупівлі</vt:lpstr>
      <vt:lpstr>З  урахуванням  статті  11  Закону  проведення  тендера  чи  закупівлі  за рамковою  угодою ЦЗО в інтересах замовника включає: </vt:lpstr>
      <vt:lpstr>Презентация PowerPoint</vt:lpstr>
      <vt:lpstr>Презентация PowerPoint</vt:lpstr>
      <vt:lpstr>Презентация PowerPoint</vt:lpstr>
      <vt:lpstr>  Етап №3: Порядок  укладання та виконання договору про закупівлю</vt:lpstr>
      <vt:lpstr>Визначення строків</vt:lpstr>
      <vt:lpstr>Прикінцеві положення: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Взаємодія з ЦЗО</dc:title>
  <dc:creator>Admin</dc:creator>
  <cp:lastModifiedBy>Admin</cp:lastModifiedBy>
  <cp:revision>63</cp:revision>
  <cp:lastPrinted>2021-10-06T11:39:17Z</cp:lastPrinted>
  <dcterms:created xsi:type="dcterms:W3CDTF">2021-09-16T13:59:02Z</dcterms:created>
  <dcterms:modified xsi:type="dcterms:W3CDTF">2021-10-06T11:41:50Z</dcterms:modified>
</cp:coreProperties>
</file>