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8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91" d="100"/>
          <a:sy n="91" d="100"/>
        </p:scale>
        <p:origin x="4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698740"/>
            <a:ext cx="10486695" cy="5503652"/>
          </a:xfr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pPr algn="ctr"/>
            <a:r>
              <a:rPr lang="ru-RU" sz="3600" dirty="0">
                <a:solidFill>
                  <a:schemeClr val="bg1">
                    <a:lumMod val="95000"/>
                  </a:schemeClr>
                </a:solidFill>
              </a:rPr>
              <a:t>ПОМИЛКИ ТА </a:t>
            </a:r>
            <a:br>
              <a:rPr lang="ru-RU" sz="36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3600" dirty="0">
                <a:solidFill>
                  <a:schemeClr val="bg1">
                    <a:lumMod val="95000"/>
                  </a:schemeClr>
                </a:solidFill>
              </a:rPr>
              <a:t>ПІДВОДНІ КАМІННЯ</a:t>
            </a:r>
            <a:br>
              <a:rPr lang="ru-RU" sz="36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3600" dirty="0">
                <a:solidFill>
                  <a:schemeClr val="bg1">
                    <a:lumMod val="95000"/>
                  </a:schemeClr>
                </a:solidFill>
              </a:rPr>
              <a:t>ОТРИМАННЯ</a:t>
            </a:r>
            <a:br>
              <a:rPr lang="ru-RU" sz="36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3600" dirty="0">
                <a:solidFill>
                  <a:schemeClr val="bg1">
                    <a:lumMod val="95000"/>
                  </a:schemeClr>
                </a:solidFill>
              </a:rPr>
              <a:t>ГРАНТУ</a:t>
            </a:r>
            <a:r>
              <a:rPr lang="ru-RU" sz="3200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sz="3200" dirty="0">
                <a:solidFill>
                  <a:schemeClr val="bg1">
                    <a:lumMod val="95000"/>
                  </a:schemeClr>
                </a:solidFill>
              </a:rPr>
            </a:br>
            <a:endParaRPr lang="uk-UA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1397479" y="4451230"/>
            <a:ext cx="9428672" cy="431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 rot="10800000" flipV="1">
            <a:off x="7729267" y="6195232"/>
            <a:ext cx="38018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chemeClr val="bg1">
                    <a:lumMod val="50000"/>
                  </a:schemeClr>
                </a:solidFill>
              </a:rPr>
              <a:t>Освітній центр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 «Бухгалтер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</a:rPr>
              <a:t>Майбутнього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»</a:t>
            </a:r>
            <a:endParaRPr lang="uk-UA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1397479" y="4623758"/>
            <a:ext cx="9428672" cy="17253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" t="9387" b="13950"/>
          <a:stretch/>
        </p:blipFill>
        <p:spPr>
          <a:xfrm>
            <a:off x="9316528" y="860857"/>
            <a:ext cx="1843623" cy="1361717"/>
          </a:xfrm>
          <a:prstGeom prst="ellipse">
            <a:avLst/>
          </a:prstGeom>
          <a:ln w="63500" cap="rnd">
            <a:solidFill>
              <a:schemeClr val="bg1">
                <a:lumMod val="6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60040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E5E242-1363-0A6D-2A96-71D671F2D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77906"/>
            <a:ext cx="10210650" cy="495209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 Light"/>
              </a:rPr>
              <a:t>ПОРЯДОК ПРОВЕДЕННЯ ОЦІННЮВАННЯ ЗАЯВ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87DD265-C06D-F8F6-F8C7-DA692CADE29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440" t="15605" r="11592" b="4457"/>
          <a:stretch/>
        </p:blipFill>
        <p:spPr>
          <a:xfrm>
            <a:off x="523866" y="773115"/>
            <a:ext cx="10691625" cy="539817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48" y="6359319"/>
            <a:ext cx="11461473" cy="853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889" y="6357633"/>
            <a:ext cx="3792041" cy="432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6206" y="6171294"/>
            <a:ext cx="780356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1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CDD42CE6-1E28-599F-6A97-5E5BB3FF15E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7882" t="23057" r="12526" b="5722"/>
          <a:stretch/>
        </p:blipFill>
        <p:spPr>
          <a:xfrm>
            <a:off x="783483" y="158374"/>
            <a:ext cx="10663769" cy="6044018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30" y="6287743"/>
            <a:ext cx="11461473" cy="853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4009" y="6287743"/>
            <a:ext cx="3792041" cy="432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5188" y="6104847"/>
            <a:ext cx="780356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14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7D90452C-C7A5-740A-766F-39B29032DF9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7138" t="13092" r="12853" b="4596"/>
          <a:stretch/>
        </p:blipFill>
        <p:spPr>
          <a:xfrm>
            <a:off x="491706" y="199975"/>
            <a:ext cx="10627744" cy="5964763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83" y="6229687"/>
            <a:ext cx="11461473" cy="853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877" y="6250089"/>
            <a:ext cx="3792041" cy="432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9941" y="6067193"/>
            <a:ext cx="780356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81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398A4E-5D5E-4702-2F46-8774D903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854" y="177053"/>
            <a:ext cx="10187796" cy="1790700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 Light"/>
              </a:rPr>
              <a:t>Оцінювання бізнес-плану отримувача здійснюється за критеріями, </a:t>
            </a:r>
            <a:b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 Light"/>
              </a:rPr>
            </a:b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 Light"/>
              </a:rPr>
              <a:t>визначеними Мінекономіки, зокрема:</a:t>
            </a:r>
          </a:p>
          <a:p>
            <a:endParaRPr lang="ru-RU" sz="2400" dirty="0">
              <a:latin typeface="+mn-lt"/>
              <a:cs typeface="Calibri Light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19AAF6-3F12-7ADF-0D7A-55E2D2AF1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09165"/>
            <a:ext cx="11081589" cy="476408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ru-RU" sz="2400" dirty="0"/>
          </a:p>
          <a:p>
            <a:pPr marL="457200" indent="-457200">
              <a:buChar char="•"/>
            </a:pPr>
            <a:r>
              <a:rPr lang="uk-UA" sz="2400" dirty="0">
                <a:ea typeface="+mn-lt"/>
                <a:cs typeface="+mn-lt"/>
              </a:rPr>
              <a:t>кредитна історія</a:t>
            </a:r>
            <a:endParaRPr lang="uk-UA" sz="2400" dirty="0">
              <a:cs typeface="Calibri"/>
            </a:endParaRPr>
          </a:p>
          <a:p>
            <a:pPr marL="457200" indent="-457200">
              <a:buChar char="•"/>
            </a:pPr>
            <a:r>
              <a:rPr lang="uk-UA" sz="2400" dirty="0">
                <a:ea typeface="+mn-lt"/>
                <a:cs typeface="+mn-lt"/>
              </a:rPr>
              <a:t>власний внесок (якщо такий </a:t>
            </a:r>
            <a:br>
              <a:rPr lang="uk-UA" sz="2400" dirty="0">
                <a:ea typeface="+mn-lt"/>
                <a:cs typeface="+mn-lt"/>
              </a:rPr>
            </a:br>
            <a:r>
              <a:rPr lang="uk-UA" sz="2400" dirty="0">
                <a:ea typeface="+mn-lt"/>
                <a:cs typeface="+mn-lt"/>
              </a:rPr>
              <a:t>внесок передбачений </a:t>
            </a:r>
            <a:br>
              <a:rPr lang="uk-UA" sz="2400" dirty="0">
                <a:ea typeface="+mn-lt"/>
                <a:cs typeface="+mn-lt"/>
              </a:rPr>
            </a:br>
            <a:r>
              <a:rPr lang="uk-UA" sz="2400" dirty="0">
                <a:ea typeface="+mn-lt"/>
                <a:cs typeface="+mn-lt"/>
              </a:rPr>
              <a:t>бізнес-планом)</a:t>
            </a:r>
            <a:endParaRPr lang="uk-UA" sz="2400" dirty="0">
              <a:cs typeface="Calibri"/>
            </a:endParaRPr>
          </a:p>
          <a:p>
            <a:pPr marL="457200" indent="-457200">
              <a:buChar char="•"/>
            </a:pPr>
            <a:r>
              <a:rPr lang="uk-UA" sz="2400" dirty="0">
                <a:ea typeface="+mn-lt"/>
                <a:cs typeface="+mn-lt"/>
              </a:rPr>
              <a:t>наявність власних активів</a:t>
            </a:r>
            <a:endParaRPr lang="uk-UA" sz="2400" dirty="0">
              <a:cs typeface="Calibri"/>
            </a:endParaRPr>
          </a:p>
          <a:p>
            <a:pPr marL="457200" indent="-457200">
              <a:buChar char="•"/>
            </a:pPr>
            <a:r>
              <a:rPr lang="uk-UA" sz="2400" dirty="0">
                <a:ea typeface="+mn-lt"/>
                <a:cs typeface="+mn-lt"/>
              </a:rPr>
              <a:t>досвід ведення бізнесу</a:t>
            </a:r>
            <a:endParaRPr lang="uk-UA" sz="2400" dirty="0">
              <a:cs typeface="Calibri"/>
            </a:endParaRPr>
          </a:p>
          <a:p>
            <a:pPr marL="457200" indent="-457200">
              <a:buChar char="•"/>
            </a:pPr>
            <a:r>
              <a:rPr lang="uk-UA" sz="2400" dirty="0">
                <a:ea typeface="+mn-lt"/>
                <a:cs typeface="+mn-lt"/>
              </a:rPr>
              <a:t>життєздатність бізнес-ідеї</a:t>
            </a:r>
            <a:endParaRPr lang="uk-UA" sz="2400" dirty="0">
              <a:cs typeface="Calibri"/>
            </a:endParaRPr>
          </a:p>
          <a:p>
            <a:pPr marL="457200" indent="-457200">
              <a:buChar char="•"/>
            </a:pPr>
            <a:r>
              <a:rPr lang="uk-UA" sz="2400" dirty="0">
                <a:ea typeface="+mn-lt"/>
                <a:cs typeface="+mn-lt"/>
              </a:rPr>
              <a:t>реалістичність бізнес-плану</a:t>
            </a:r>
            <a:endParaRPr lang="uk-UA" sz="2400" dirty="0">
              <a:cs typeface="Calibri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sz="2800" b="1" dirty="0">
              <a:cs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99" y="6248952"/>
            <a:ext cx="11461473" cy="853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635" y="6253267"/>
            <a:ext cx="3792041" cy="4328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8616" r="4893"/>
          <a:stretch/>
        </p:blipFill>
        <p:spPr>
          <a:xfrm>
            <a:off x="5633048" y="2212742"/>
            <a:ext cx="5943601" cy="31442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2870" y="6020580"/>
            <a:ext cx="780356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14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02686-7163-4334-AAB0-A4D40057A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9322266" cy="53483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 Light"/>
              </a:rPr>
              <a:t>Де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Calibri Light"/>
              </a:rPr>
              <a:t>перевірити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 Light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Calibri Light"/>
              </a:rPr>
              <a:t>кредитну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 Light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Calibri Light"/>
              </a:rPr>
              <a:t>історію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 Light"/>
              </a:rPr>
              <a:t>?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3FE2AEC2-82C9-3957-D270-987ECCFA8F1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6641" t="7950" r="16894" b="3347"/>
          <a:stretch/>
        </p:blipFill>
        <p:spPr>
          <a:xfrm>
            <a:off x="5644677" y="1061560"/>
            <a:ext cx="5612795" cy="474482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9B74342E-B09C-AD94-C581-2DEBE734F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847165"/>
            <a:ext cx="3932237" cy="5548499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ru-RU" dirty="0">
              <a:ea typeface="+mn-lt"/>
              <a:cs typeface="+mn-lt"/>
            </a:endParaRPr>
          </a:p>
          <a:p>
            <a:endParaRPr lang="ru-RU" sz="1800" dirty="0">
              <a:cs typeface="Calibri"/>
            </a:endParaRPr>
          </a:p>
          <a:p>
            <a:r>
              <a:rPr lang="ru-RU" sz="1800" dirty="0">
                <a:ea typeface="+mn-lt"/>
                <a:cs typeface="+mn-lt"/>
              </a:rPr>
              <a:t>·</a:t>
            </a:r>
            <a:r>
              <a:rPr lang="ru-RU" sz="2400" dirty="0">
                <a:ea typeface="+mn-lt"/>
                <a:cs typeface="+mn-lt"/>
              </a:rPr>
              <a:t> Українське бюро кредитних історій (УБКІ)</a:t>
            </a:r>
            <a:br>
              <a:rPr lang="ru-RU" sz="2400" dirty="0">
                <a:ea typeface="+mn-lt"/>
                <a:cs typeface="+mn-lt"/>
              </a:rPr>
            </a:br>
            <a:endParaRPr lang="ru-RU" sz="2400" dirty="0">
              <a:cs typeface="Calibri"/>
            </a:endParaRPr>
          </a:p>
          <a:p>
            <a:r>
              <a:rPr lang="ru-RU" sz="2400" dirty="0">
                <a:ea typeface="+mn-lt"/>
                <a:cs typeface="+mn-lt"/>
              </a:rPr>
              <a:t>· Міжнародне бюро кредитних історій (ICBI)</a:t>
            </a:r>
            <a:br>
              <a:rPr lang="ru-RU" sz="2400" dirty="0">
                <a:ea typeface="+mn-lt"/>
                <a:cs typeface="+mn-lt"/>
              </a:rPr>
            </a:br>
            <a:endParaRPr lang="ru-RU" sz="2400" dirty="0">
              <a:cs typeface="Calibri"/>
            </a:endParaRPr>
          </a:p>
          <a:p>
            <a:r>
              <a:rPr lang="ru-RU" sz="2400" dirty="0">
                <a:ea typeface="+mn-lt"/>
                <a:cs typeface="+mn-lt"/>
              </a:rPr>
              <a:t>· Перше Всеукраїнське бюро кредитних історій (ПВБКІ)</a:t>
            </a:r>
            <a:endParaRPr lang="ru-RU" sz="2400" dirty="0">
              <a:cs typeface="Calibri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57" y="6249837"/>
            <a:ext cx="11461473" cy="853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9504" y="6292513"/>
            <a:ext cx="3792041" cy="4328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0743" y="6054585"/>
            <a:ext cx="780356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72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08BA5BFB-9A6A-6B8F-9F05-B5302275CD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8" t="11876" r="101" b="4991"/>
          <a:stretch/>
        </p:blipFill>
        <p:spPr>
          <a:xfrm>
            <a:off x="632648" y="261111"/>
            <a:ext cx="10547186" cy="58976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78" y="6224415"/>
            <a:ext cx="11461473" cy="853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624" y="6224415"/>
            <a:ext cx="3792041" cy="432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6063" y="6041519"/>
            <a:ext cx="780356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77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AE46419A-FE23-12D2-F059-CE857DF720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6" t="17163" r="10756" b="5954"/>
          <a:stretch/>
        </p:blipFill>
        <p:spPr>
          <a:xfrm>
            <a:off x="654342" y="230070"/>
            <a:ext cx="9869886" cy="588659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10" y="6207162"/>
            <a:ext cx="11461473" cy="853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9504" y="6249837"/>
            <a:ext cx="3792041" cy="432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9107" y="6059355"/>
            <a:ext cx="780356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63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16128">
            <a:off x="1726217" y="3571157"/>
            <a:ext cx="2065486" cy="23654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99238" flipH="1">
            <a:off x="7847221" y="3607144"/>
            <a:ext cx="2219065" cy="2365696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A413C92B-2068-8E62-A8EE-C7EEA1F7E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3259" y="1362975"/>
            <a:ext cx="11272089" cy="45060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ru-RU" sz="3200" dirty="0">
                <a:ea typeface="+mn-lt"/>
                <a:cs typeface="+mn-lt"/>
              </a:rPr>
              <a:t>Заяви, які за результатами оцінки уповноваженим банком бізнес-планів та результатів </a:t>
            </a:r>
            <a:r>
              <a:rPr lang="ru-RU" sz="3200" u="sng" dirty="0">
                <a:ea typeface="+mn-lt"/>
                <a:cs typeface="+mn-lt"/>
              </a:rPr>
              <a:t>перевірки ділової репутації </a:t>
            </a:r>
            <a:r>
              <a:rPr lang="ru-RU" sz="3200" dirty="0">
                <a:ea typeface="+mn-lt"/>
                <a:cs typeface="+mn-lt"/>
              </a:rPr>
              <a:t>набрали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99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та більше балів </a:t>
            </a:r>
            <a:r>
              <a:rPr lang="ru-RU" sz="3200" dirty="0">
                <a:ea typeface="+mn-lt"/>
                <a:cs typeface="+mn-lt"/>
              </a:rPr>
              <a:t>за сумою критеріїв, визначених Мінекономіки, підлягають подальшому розгляду Державною службою зайнятості</a:t>
            </a:r>
            <a:endParaRPr lang="ru-RU" sz="3200" dirty="0">
              <a:cs typeface="Calibri" panose="020F0502020204030204"/>
            </a:endParaRPr>
          </a:p>
          <a:p>
            <a:pPr algn="ctr"/>
            <a:r>
              <a:rPr lang="en-US" dirty="0"/>
              <a:t/>
            </a:r>
            <a:br>
              <a:rPr lang="en-US" dirty="0"/>
            </a:br>
            <a:endParaRPr lang="en-US" dirty="0">
              <a:cs typeface="Calibri" panose="020F050202020403020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75" y="6198536"/>
            <a:ext cx="11461473" cy="853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7141" y="6241211"/>
            <a:ext cx="3792041" cy="432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4433" y="5988537"/>
            <a:ext cx="780356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46680-62D0-13C9-CBAD-58F936AF9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982913" cy="16002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 Light"/>
              </a:rPr>
              <a:t>ПОМИЛКА №3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 Light"/>
              </a:rPr>
              <a:t> </a:t>
            </a:r>
          </a:p>
        </p:txBody>
      </p:sp>
      <p:pic>
        <p:nvPicPr>
          <p:cNvPr id="5" name="Рисунок 5" descr="Изображение выглядит как человек, внутренний, стоит, люди&#10;&#10;Автоматически созданное описание">
            <a:extLst>
              <a:ext uri="{FF2B5EF4-FFF2-40B4-BE49-F238E27FC236}">
                <a16:creationId xmlns:a16="http://schemas.microsoft.com/office/drawing/2014/main" id="{31E556E6-D0B5-D726-749D-6BD66057B38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5745" r="5745"/>
          <a:stretch/>
        </p:blipFill>
        <p:spPr>
          <a:xfrm>
            <a:off x="5865962" y="1487165"/>
            <a:ext cx="5142596" cy="378009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336F016D-D9A3-A7D8-C305-36B433C58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20733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ea typeface="+mn-lt"/>
                <a:cs typeface="+mn-lt"/>
              </a:rPr>
              <a:t> </a:t>
            </a:r>
            <a:br>
              <a:rPr lang="ru-RU" dirty="0">
                <a:ea typeface="+mn-lt"/>
                <a:cs typeface="+mn-lt"/>
              </a:rPr>
            </a:br>
            <a:r>
              <a:rPr lang="ru-RU" dirty="0">
                <a:ea typeface="+mn-lt"/>
                <a:cs typeface="+mn-lt"/>
              </a:rPr>
              <a:t/>
            </a:r>
            <a:br>
              <a:rPr lang="ru-RU" dirty="0">
                <a:ea typeface="+mn-lt"/>
                <a:cs typeface="+mn-lt"/>
              </a:rPr>
            </a:br>
            <a:r>
              <a:rPr lang="ru-RU" dirty="0">
                <a:ea typeface="+mn-lt"/>
                <a:cs typeface="+mn-lt"/>
              </a:rPr>
              <a:t/>
            </a:r>
            <a:br>
              <a:rPr lang="ru-RU" dirty="0">
                <a:ea typeface="+mn-lt"/>
                <a:cs typeface="+mn-lt"/>
              </a:rPr>
            </a:br>
            <a:r>
              <a:rPr lang="uk-UA" sz="2400" dirty="0">
                <a:ea typeface="+mn-lt"/>
                <a:cs typeface="+mn-lt"/>
              </a:rPr>
              <a:t>При складанні  бізнес- плану номінанти на Грант забувають включити витрати на заробітну плату та податки</a:t>
            </a:r>
            <a:endParaRPr lang="uk-UA" sz="2400" dirty="0">
              <a:cs typeface="Calibri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sz="2800" dirty="0">
              <a:latin typeface="Times New Roman"/>
              <a:cs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63" y="6146777"/>
            <a:ext cx="11461473" cy="853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383" y="6232128"/>
            <a:ext cx="3792041" cy="4328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5643" y="5897904"/>
            <a:ext cx="780356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40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147D6-AE53-AA2F-F1C6-A7BB6F954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00" y="457200"/>
            <a:ext cx="4100325" cy="52443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 Light"/>
              </a:rPr>
              <a:t>ПОМИЛКА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Calibri Light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 Light"/>
              </a:rPr>
              <a:t>№ 4 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05292F-B412-10F2-B994-FD55A02DC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3759" y="1037666"/>
            <a:ext cx="11047971" cy="542523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endParaRPr lang="ru-RU" dirty="0">
              <a:ea typeface="+mn-lt"/>
              <a:cs typeface="+mn-lt"/>
            </a:endParaRPr>
          </a:p>
          <a:p>
            <a:r>
              <a:rPr lang="uk-UA" sz="2000" b="1" dirty="0">
                <a:ea typeface="+mn-lt"/>
                <a:cs typeface="+mn-lt"/>
              </a:rPr>
              <a:t>Не зазначили детальне використання грантових грошей</a:t>
            </a:r>
            <a:endParaRPr lang="uk-UA" sz="2000" b="1" dirty="0">
              <a:cs typeface="Calibri"/>
            </a:endParaRPr>
          </a:p>
          <a:p>
            <a:endParaRPr lang="uk-UA" sz="2000" b="1" dirty="0">
              <a:ea typeface="+mn-lt"/>
              <a:cs typeface="+mn-lt"/>
            </a:endParaRPr>
          </a:p>
          <a:p>
            <a:r>
              <a:rPr lang="uk-UA" sz="2000" dirty="0">
                <a:ea typeface="+mn-lt"/>
                <a:cs typeface="+mn-lt"/>
              </a:rPr>
              <a:t>На що нам дають грантові гроші ?</a:t>
            </a:r>
            <a:endParaRPr lang="uk-UA" sz="2000" dirty="0">
              <a:cs typeface="Calibri"/>
            </a:endParaRPr>
          </a:p>
          <a:p>
            <a:pPr algn="just"/>
            <a:endParaRPr lang="uk-UA" sz="1800" dirty="0">
              <a:cs typeface="Calibri"/>
            </a:endParaRPr>
          </a:p>
          <a:p>
            <a:pPr marL="285750" indent="-285750" algn="just">
              <a:buChar char="•"/>
            </a:pPr>
            <a:r>
              <a:rPr lang="uk-UA" sz="2000" b="1" dirty="0">
                <a:ea typeface="+mn-lt"/>
                <a:cs typeface="+mn-lt"/>
              </a:rPr>
              <a:t>придбання обладнання</a:t>
            </a:r>
            <a:r>
              <a:rPr lang="uk-UA" sz="2000" dirty="0">
                <a:ea typeface="+mn-lt"/>
                <a:cs typeface="+mn-lt"/>
              </a:rPr>
              <a:t>, необхідного для провадження господарської діяльності отримувачем</a:t>
            </a:r>
            <a:endParaRPr lang="uk-UA" sz="2000" dirty="0">
              <a:cs typeface="Calibri"/>
            </a:endParaRPr>
          </a:p>
          <a:p>
            <a:pPr marL="285750" indent="-285750" algn="just">
              <a:buChar char="•"/>
            </a:pPr>
            <a:r>
              <a:rPr lang="uk-UA" sz="2000" dirty="0">
                <a:ea typeface="+mn-lt"/>
                <a:cs typeface="+mn-lt"/>
              </a:rPr>
              <a:t>закупівля ліцензійного </a:t>
            </a:r>
            <a:r>
              <a:rPr lang="uk-UA" sz="2000" b="1" dirty="0">
                <a:ea typeface="+mn-lt"/>
                <a:cs typeface="+mn-lt"/>
              </a:rPr>
              <a:t>програмного забезпечення, сировини, матеріалів, товарів та послуг</a:t>
            </a:r>
            <a:r>
              <a:rPr lang="uk-UA" sz="2000" dirty="0">
                <a:ea typeface="+mn-lt"/>
                <a:cs typeface="+mn-lt"/>
              </a:rPr>
              <a:t>, пов’язаних з реалізацією бізнес-плану (не більше</a:t>
            </a:r>
            <a:r>
              <a:rPr lang="uk-UA" sz="2000" b="1" dirty="0">
                <a:ea typeface="+mn-lt"/>
                <a:cs typeface="+mn-lt"/>
              </a:rPr>
              <a:t> 50%</a:t>
            </a:r>
            <a:r>
              <a:rPr lang="uk-UA" sz="2000" dirty="0">
                <a:ea typeface="+mn-lt"/>
                <a:cs typeface="+mn-lt"/>
              </a:rPr>
              <a:t> розміру мікрогранту)</a:t>
            </a:r>
            <a:endParaRPr lang="uk-UA" sz="2000" dirty="0">
              <a:cs typeface="Calibri"/>
            </a:endParaRPr>
          </a:p>
          <a:p>
            <a:pPr marL="285750" indent="-285750" algn="just">
              <a:buChar char="•"/>
            </a:pPr>
            <a:r>
              <a:rPr lang="uk-UA" sz="2000" dirty="0">
                <a:ea typeface="+mn-lt"/>
                <a:cs typeface="+mn-lt"/>
              </a:rPr>
              <a:t>послуги </a:t>
            </a:r>
            <a:r>
              <a:rPr lang="uk-UA" sz="2000" b="1" dirty="0">
                <a:ea typeface="+mn-lt"/>
                <a:cs typeface="+mn-lt"/>
              </a:rPr>
              <a:t>маркетингу та реклами</a:t>
            </a:r>
            <a:r>
              <a:rPr lang="uk-UA" sz="2000" dirty="0">
                <a:ea typeface="+mn-lt"/>
                <a:cs typeface="+mn-lt"/>
              </a:rPr>
              <a:t> (не більше </a:t>
            </a:r>
            <a:r>
              <a:rPr lang="uk-UA" sz="2000" b="1" dirty="0">
                <a:ea typeface="+mn-lt"/>
                <a:cs typeface="+mn-lt"/>
              </a:rPr>
              <a:t>10%</a:t>
            </a:r>
            <a:r>
              <a:rPr lang="uk-UA" sz="2000" dirty="0">
                <a:ea typeface="+mn-lt"/>
                <a:cs typeface="+mn-lt"/>
              </a:rPr>
              <a:t>)</a:t>
            </a:r>
            <a:endParaRPr lang="uk-UA" sz="2000" dirty="0">
              <a:cs typeface="Calibri"/>
            </a:endParaRPr>
          </a:p>
          <a:p>
            <a:pPr marL="285750" indent="-285750" algn="just">
              <a:buChar char="•"/>
            </a:pPr>
            <a:r>
              <a:rPr lang="uk-UA" sz="2000" b="1" dirty="0">
                <a:ea typeface="+mn-lt"/>
                <a:cs typeface="+mn-lt"/>
              </a:rPr>
              <a:t>орендна плата</a:t>
            </a:r>
            <a:r>
              <a:rPr lang="uk-UA" sz="2000" dirty="0">
                <a:ea typeface="+mn-lt"/>
                <a:cs typeface="+mn-lt"/>
              </a:rPr>
              <a:t> </a:t>
            </a:r>
            <a:r>
              <a:rPr lang="uk-UA" sz="2000" b="1" dirty="0">
                <a:ea typeface="+mn-lt"/>
                <a:cs typeface="+mn-lt"/>
              </a:rPr>
              <a:t>за нежитлове приміщення</a:t>
            </a:r>
            <a:r>
              <a:rPr lang="uk-UA" sz="2000" dirty="0">
                <a:ea typeface="+mn-lt"/>
                <a:cs typeface="+mn-lt"/>
              </a:rPr>
              <a:t> (не більше </a:t>
            </a:r>
            <a:r>
              <a:rPr lang="uk-UA" sz="2000" b="1" dirty="0">
                <a:ea typeface="+mn-lt"/>
                <a:cs typeface="+mn-lt"/>
              </a:rPr>
              <a:t>25%</a:t>
            </a:r>
            <a:r>
              <a:rPr lang="uk-UA" sz="2000" dirty="0">
                <a:ea typeface="+mn-lt"/>
                <a:cs typeface="+mn-lt"/>
              </a:rPr>
              <a:t>)</a:t>
            </a:r>
            <a:endParaRPr lang="uk-UA" sz="2000" dirty="0">
              <a:cs typeface="Calibri"/>
            </a:endParaRPr>
          </a:p>
          <a:p>
            <a:pPr marL="285750" indent="-285750" algn="just">
              <a:buChar char="•"/>
            </a:pPr>
            <a:r>
              <a:rPr lang="uk-UA" sz="2000" b="1" dirty="0">
                <a:ea typeface="+mn-lt"/>
                <a:cs typeface="+mn-lt"/>
              </a:rPr>
              <a:t>орендна плата за обладнання</a:t>
            </a:r>
            <a:r>
              <a:rPr lang="uk-UA" sz="2000" dirty="0">
                <a:ea typeface="+mn-lt"/>
                <a:cs typeface="+mn-lt"/>
              </a:rPr>
              <a:t> (не більше </a:t>
            </a:r>
            <a:r>
              <a:rPr lang="uk-UA" sz="2000" b="1" dirty="0">
                <a:ea typeface="+mn-lt"/>
                <a:cs typeface="+mn-lt"/>
              </a:rPr>
              <a:t>10%</a:t>
            </a:r>
            <a:r>
              <a:rPr lang="uk-UA" sz="2000" dirty="0">
                <a:ea typeface="+mn-lt"/>
                <a:cs typeface="+mn-lt"/>
              </a:rPr>
              <a:t>)</a:t>
            </a:r>
            <a:endParaRPr lang="uk-UA" sz="2000" dirty="0">
              <a:cs typeface="Calibri"/>
            </a:endParaRPr>
          </a:p>
          <a:p>
            <a:pPr marL="285750" indent="-285750" algn="just">
              <a:buChar char="•"/>
            </a:pPr>
            <a:r>
              <a:rPr lang="uk-UA" sz="2000" b="1" dirty="0">
                <a:ea typeface="+mn-lt"/>
                <a:cs typeface="+mn-lt"/>
              </a:rPr>
              <a:t>лізинг обладнання</a:t>
            </a:r>
            <a:r>
              <a:rPr lang="uk-UA" sz="2000" dirty="0">
                <a:ea typeface="+mn-lt"/>
                <a:cs typeface="+mn-lt"/>
              </a:rPr>
              <a:t>, крім автомобілів, мотоциклів та інших транспортних засобів особистого користування (не більше </a:t>
            </a:r>
            <a:r>
              <a:rPr lang="uk-UA" sz="2000" b="1" dirty="0">
                <a:ea typeface="+mn-lt"/>
                <a:cs typeface="+mn-lt"/>
              </a:rPr>
              <a:t>50%</a:t>
            </a:r>
            <a:r>
              <a:rPr lang="uk-UA" sz="2000" dirty="0">
                <a:ea typeface="+mn-lt"/>
                <a:cs typeface="+mn-lt"/>
              </a:rPr>
              <a:t>)</a:t>
            </a:r>
            <a:endParaRPr lang="uk-UA" sz="2000" dirty="0">
              <a:cs typeface="Calibri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sz="1800" dirty="0">
              <a:latin typeface="Times New Roman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57" y="6060513"/>
            <a:ext cx="11461473" cy="853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1262" y="6103188"/>
            <a:ext cx="3792041" cy="4328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7388" y="5833262"/>
            <a:ext cx="780356" cy="7986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2068" y="457200"/>
            <a:ext cx="4386172" cy="238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62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5977D-5C80-D9A4-F53E-9C070067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297946" y="883996"/>
            <a:ext cx="4373593" cy="8372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-228600" algn="ctr">
              <a:spcBef>
                <a:spcPts val="100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</a:rPr>
              <a:t>ТЕТЯНА КАЗАНЦЕВА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589033-48E6-CB6B-6A7D-8E2072A53E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6792" y="1601638"/>
            <a:ext cx="4735902" cy="445704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 b="1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Експерт з бухгалтеріїї та податків для мікро</a:t>
            </a:r>
            <a:r>
              <a:rPr lang="ru-RU" sz="2400" dirty="0"/>
              <a:t>-</a:t>
            </a:r>
            <a:r>
              <a:rPr lang="en-US" sz="2400" dirty="0"/>
              <a:t>, малого та середнього бізнесу </a:t>
            </a:r>
            <a:endParaRPr lang="en-US" sz="2400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 Засновниця Освітнього центру «Бухгалтер Майбутнього»</a:t>
            </a:r>
            <a:endParaRPr lang="uk-UA" sz="2400" dirty="0"/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ru-RU" sz="2400" dirty="0"/>
              <a:t>Партнер в консалтинг центр «В</a:t>
            </a:r>
            <a:r>
              <a:rPr lang="en-US" sz="2400" dirty="0"/>
              <a:t>B</a:t>
            </a:r>
            <a:r>
              <a:rPr lang="ru-RU" sz="2400" dirty="0"/>
              <a:t>center»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en-US" sz="2400" dirty="0"/>
              <a:t>Діючий фінансовий директор будівельної компанії</a:t>
            </a:r>
            <a:endParaRPr lang="ru-RU" sz="2400" dirty="0"/>
          </a:p>
          <a:p>
            <a:pPr lvl="0" indent="-228600">
              <a:buFont typeface="Arial" panose="020B0604020202020204" pitchFamily="34" charset="0"/>
              <a:buChar char="•"/>
            </a:pPr>
            <a:endParaRPr lang="ru-RU" sz="24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>
              <a:cs typeface="Calibri"/>
            </a:endParaRPr>
          </a:p>
        </p:txBody>
      </p:sp>
      <p:pic>
        <p:nvPicPr>
          <p:cNvPr id="6" name="Рисунок 5" descr="Изображение выглядит как текст, стена, внутрен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858BA886-B973-1E33-DE5B-A4F5BEADA6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416" b="18416"/>
          <a:stretch/>
        </p:blipFill>
        <p:spPr>
          <a:xfrm>
            <a:off x="387343" y="857363"/>
            <a:ext cx="6553545" cy="51746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87342" y="6207385"/>
            <a:ext cx="11465351" cy="814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sp>
        <p:nvSpPr>
          <p:cNvPr id="5" name="Прямоугольник 4"/>
          <p:cNvSpPr/>
          <p:nvPr/>
        </p:nvSpPr>
        <p:spPr>
          <a:xfrm>
            <a:off x="8230965" y="6271701"/>
            <a:ext cx="37627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>
                <a:solidFill>
                  <a:schemeClr val="bg1">
                    <a:lumMod val="50000"/>
                  </a:schemeClr>
                </a:solidFill>
              </a:rPr>
              <a:t>Освітній центр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 «Бухгалтер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</a:rPr>
              <a:t>Майбутнього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»</a:t>
            </a:r>
            <a:endParaRPr lang="uk-UA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1159" y="6040893"/>
            <a:ext cx="777716" cy="80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46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7AEA0B-BA75-EE38-B0CC-B60997E53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582178" cy="1510552"/>
          </a:xfrm>
        </p:spPr>
        <p:txBody>
          <a:bodyPr/>
          <a:lstStyle/>
          <a:p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 Light"/>
              </a:rPr>
              <a:t>ПОМИЛКА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 Light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 Light"/>
              </a:rPr>
              <a:t>№ 5 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175C7CBE-31CD-67E3-AE30-EF01C5D4929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5883" r="5984" b="1501"/>
          <a:stretch/>
        </p:blipFill>
        <p:spPr>
          <a:xfrm>
            <a:off x="6563814" y="2051983"/>
            <a:ext cx="4860373" cy="284404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90548D4B-DCB2-5C1E-DD97-7EA98AA4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5724027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uk-UA" sz="2000" b="1" dirty="0">
                <a:ea typeface="+mn-lt"/>
                <a:cs typeface="+mn-lt"/>
              </a:rPr>
              <a:t>Не вірно вказано основний код КВЕД</a:t>
            </a:r>
            <a:r>
              <a:rPr lang="uk-UA" sz="2000" dirty="0">
                <a:ea typeface="+mn-lt"/>
                <a:cs typeface="+mn-lt"/>
              </a:rPr>
              <a:t> </a:t>
            </a:r>
            <a:endParaRPr lang="uk-UA" sz="2000" dirty="0">
              <a:cs typeface="Calibri"/>
            </a:endParaRPr>
          </a:p>
          <a:p>
            <a:pPr algn="just"/>
            <a:r>
              <a:rPr lang="uk-UA" sz="2000" dirty="0">
                <a:ea typeface="+mn-lt"/>
                <a:cs typeface="+mn-lt"/>
              </a:rPr>
              <a:t/>
            </a:r>
            <a:br>
              <a:rPr lang="uk-UA" sz="2000" dirty="0">
                <a:ea typeface="+mn-lt"/>
                <a:cs typeface="+mn-lt"/>
              </a:rPr>
            </a:br>
            <a:r>
              <a:rPr lang="uk-UA" sz="2000" dirty="0">
                <a:ea typeface="+mn-lt"/>
                <a:cs typeface="+mn-lt"/>
              </a:rPr>
              <a:t>Що таке КВЕД?</a:t>
            </a:r>
            <a:endParaRPr lang="uk-UA" sz="2000" dirty="0">
              <a:cs typeface="Calibri"/>
            </a:endParaRPr>
          </a:p>
          <a:p>
            <a:pPr algn="just"/>
            <a:r>
              <a:rPr lang="uk-UA" sz="2000" dirty="0">
                <a:ea typeface="+mn-lt"/>
                <a:cs typeface="+mn-lt"/>
              </a:rPr>
              <a:t>Це класифікатор видів економічної діяльності, простими словами, це код, який відповідає за певний вид діяльності ФОП / Підприємство, необхідний для класифікації певної підприємницької діяльності за сферами діяльності.</a:t>
            </a:r>
            <a:endParaRPr lang="uk-UA" sz="2000" dirty="0">
              <a:cs typeface="Calibri"/>
            </a:endParaRPr>
          </a:p>
          <a:p>
            <a:pPr algn="ctr"/>
            <a:r>
              <a:rPr lang="en-US" dirty="0"/>
              <a:t/>
            </a:r>
            <a:br>
              <a:rPr lang="en-US" dirty="0"/>
            </a:br>
            <a:endParaRPr lang="en-US" dirty="0">
              <a:cs typeface="Calibri" panose="020F0502020204030204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00" y="6043987"/>
            <a:ext cx="11461473" cy="853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8900" y="6086662"/>
            <a:ext cx="3792041" cy="4328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3458" y="5868988"/>
            <a:ext cx="780356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17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D0BD2-2565-F6D0-76A7-A9C4BCC17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90519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j-lt"/>
                <a:cs typeface="+mj-lt"/>
              </a:rPr>
              <a:t>ПОМИЛКА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j-lt"/>
                <a:cs typeface="+mj-lt"/>
              </a:rPr>
              <a:t> № 6 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81850A09-8D21-F04B-EFBC-90EEA0AB0FD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152" t="676" r="-617" b="-10811"/>
          <a:stretch/>
        </p:blipFill>
        <p:spPr>
          <a:xfrm>
            <a:off x="6613338" y="1547719"/>
            <a:ext cx="5414722" cy="365209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E64CD361-BB40-02C8-2EE4-E201540AD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669148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ru-RU" sz="2000" b="1" dirty="0">
                <a:ea typeface="+mn-lt"/>
                <a:cs typeface="+mn-lt"/>
              </a:rPr>
              <a:t>Ц</a:t>
            </a:r>
            <a:r>
              <a:rPr lang="uk-UA" sz="2000" b="1" dirty="0">
                <a:ea typeface="+mn-lt"/>
                <a:cs typeface="+mn-lt"/>
              </a:rPr>
              <a:t>ілі отримання ГРАНТУ не описані методом «SMART»</a:t>
            </a:r>
            <a:endParaRPr lang="uk-UA" sz="2000" b="1" dirty="0">
              <a:cs typeface="Calibri"/>
            </a:endParaRPr>
          </a:p>
          <a:p>
            <a:pPr algn="just"/>
            <a:endParaRPr lang="uk-UA" sz="2000" b="1" dirty="0">
              <a:ea typeface="+mn-lt"/>
              <a:cs typeface="+mn-lt"/>
            </a:endParaRPr>
          </a:p>
          <a:p>
            <a:pPr algn="just"/>
            <a:r>
              <a:rPr lang="uk-UA" dirty="0">
                <a:ea typeface="+mn-lt"/>
                <a:cs typeface="+mn-lt"/>
              </a:rPr>
              <a:t> </a:t>
            </a:r>
            <a:r>
              <a:rPr lang="uk-UA" sz="2000" dirty="0">
                <a:ea typeface="+mn-lt"/>
                <a:cs typeface="+mn-lt"/>
              </a:rPr>
              <a:t>SMART  - це метод, який дозволяє сформулювати конкретну і вимірювану мету, визначити необхідні ресурси і терміни її досягнення. Що таке мета SMART?  SMART-ціль – реалістична, конкретна і вимірювана мета з дедлайном.</a:t>
            </a:r>
            <a:endParaRPr lang="uk-UA" sz="2000" dirty="0">
              <a:cs typeface="Calibri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36" y="6060512"/>
            <a:ext cx="11461473" cy="853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8130" y="6145863"/>
            <a:ext cx="3792041" cy="4328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7194" y="5868988"/>
            <a:ext cx="780356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23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361B67-B3F9-B9D5-6935-7E96018B7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59457"/>
          </a:xfrm>
        </p:spPr>
        <p:txBody>
          <a:bodyPr/>
          <a:lstStyle/>
          <a:p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 Light"/>
              </a:rPr>
              <a:t>ПОМИЛКА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 Light"/>
              </a:rPr>
              <a:t> № 6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 Light"/>
              </a:rPr>
              <a:t> 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7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D17F760-30BF-4A07-836F-074A8636048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7862" r="7862"/>
          <a:stretch/>
        </p:blipFill>
        <p:spPr>
          <a:xfrm>
            <a:off x="4580626" y="995590"/>
            <a:ext cx="6521569" cy="4683682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8578DE3-C6DE-33F9-E477-FD41F6242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63306"/>
            <a:ext cx="5063330" cy="35929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z="2400" b="1" dirty="0">
                <a:cs typeface="Calibri"/>
              </a:rPr>
              <a:t>Роздутий кошторис</a:t>
            </a:r>
            <a:r>
              <a:rPr lang="uk-UA" sz="2400" dirty="0">
                <a:cs typeface="Calibri"/>
              </a:rPr>
              <a:t/>
            </a:r>
            <a:br>
              <a:rPr lang="uk-UA" sz="2400" dirty="0">
                <a:cs typeface="Calibri"/>
              </a:rPr>
            </a:br>
            <a:endParaRPr lang="uk-UA" sz="2400" dirty="0">
              <a:cs typeface="Calibri"/>
            </a:endParaRPr>
          </a:p>
          <a:p>
            <a:endParaRPr lang="uk-UA" sz="2400" b="1" dirty="0">
              <a:solidFill>
                <a:schemeClr val="accent1">
                  <a:lumMod val="75000"/>
                </a:schemeClr>
              </a:solidFill>
              <a:ea typeface="+mn-lt"/>
              <a:cs typeface="Calibri"/>
            </a:endParaRP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  <a:ea typeface="+mn-lt"/>
              <a:cs typeface="Calibri"/>
            </a:endParaRPr>
          </a:p>
          <a:p>
            <a:endParaRPr lang="uk-UA" sz="2400" b="1" dirty="0">
              <a:solidFill>
                <a:schemeClr val="accent1">
                  <a:lumMod val="75000"/>
                </a:schemeClr>
              </a:solidFill>
              <a:ea typeface="+mn-lt"/>
              <a:cs typeface="Calibri"/>
            </a:endParaRPr>
          </a:p>
          <a:p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ПОМИЛКА № 7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endParaRPr lang="uk-UA" sz="2400" b="1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r>
              <a:rPr lang="ru-RU" sz="2400" b="1" dirty="0">
                <a:ea typeface="+mn-lt"/>
                <a:cs typeface="+mn-lt"/>
              </a:rPr>
              <a:t>Не </a:t>
            </a:r>
            <a:r>
              <a:rPr lang="uk-UA" sz="2400" b="1" dirty="0">
                <a:ea typeface="+mn-lt"/>
                <a:cs typeface="+mn-lt"/>
              </a:rPr>
              <a:t>зробити висновки</a:t>
            </a:r>
            <a:endParaRPr lang="uk-UA" sz="2400" b="1" dirty="0">
              <a:cs typeface="Calibri"/>
            </a:endParaRPr>
          </a:p>
          <a:p>
            <a:endParaRPr lang="ru-RU" sz="3200" dirty="0">
              <a:latin typeface="Times New Roman"/>
              <a:cs typeface="Calibri"/>
            </a:endParaRPr>
          </a:p>
          <a:p>
            <a:endParaRPr lang="uk-UA" sz="2400" b="1" dirty="0">
              <a:latin typeface="Times New Roman"/>
              <a:cs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78" y="6176965"/>
            <a:ext cx="11461473" cy="853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2250" y="6219640"/>
            <a:ext cx="3792041" cy="4328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5436" y="5902305"/>
            <a:ext cx="780356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13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C252A479-D829-7CE0-51A4-DAFB8137A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035170"/>
            <a:ext cx="10337799" cy="48219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Навіть якщо перший раз отримали відмову,</a:t>
            </a:r>
            <a:endParaRPr lang="uk-UA" sz="32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algn="ctr"/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Наступного разу це обов'язково спрацює!</a:t>
            </a:r>
            <a:endParaRPr lang="uk-UA" sz="32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uk-UA" sz="3200" dirty="0">
              <a:latin typeface="Times New Roman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15" y="6112271"/>
            <a:ext cx="11461473" cy="853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888" y="6154946"/>
            <a:ext cx="3792041" cy="432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073" y="5857082"/>
            <a:ext cx="780356" cy="7986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5676" y="2157281"/>
            <a:ext cx="5598544" cy="369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88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800" y="265430"/>
            <a:ext cx="9779329" cy="586596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НАША КОРИСТЬ ВАШОМУ БІЗНЕСУ: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5649" y="1026542"/>
            <a:ext cx="11461472" cy="5365631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300" dirty="0"/>
              <a:t>Консультування та допомога в підготовці документів на отримання гранту. Формування звітності з використання грантових коштів</a:t>
            </a:r>
            <a:br>
              <a:rPr lang="uk-UA" sz="2300" dirty="0"/>
            </a:br>
            <a:r>
              <a:rPr lang="uk-UA" sz="800" dirty="0"/>
              <a:t> </a:t>
            </a:r>
            <a:endParaRPr lang="uk-UA" sz="23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300" dirty="0"/>
              <a:t>Допомога з вибором оптимальної форми діяльності бізнесу та системи оподаткування, підбір кодів КВЕД</a:t>
            </a:r>
            <a:br>
              <a:rPr lang="uk-UA" sz="2300" dirty="0"/>
            </a:br>
            <a:r>
              <a:rPr lang="uk-UA" sz="1000" dirty="0"/>
              <a:t> </a:t>
            </a:r>
            <a:r>
              <a:rPr lang="uk-UA" sz="900" dirty="0"/>
              <a:t> </a:t>
            </a:r>
            <a:endParaRPr lang="uk-UA" sz="23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300" dirty="0"/>
              <a:t>Консультування з бухгалтерської, податкової, кадрової політики та/або супровід</a:t>
            </a:r>
            <a:br>
              <a:rPr lang="uk-UA" sz="2300" dirty="0"/>
            </a:br>
            <a:r>
              <a:rPr lang="uk-UA" sz="900" dirty="0"/>
              <a:t> </a:t>
            </a:r>
            <a:endParaRPr lang="uk-UA" sz="23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300" dirty="0"/>
              <a:t>Консультування щодо вирішення складних питань з оподаткування</a:t>
            </a:r>
            <a:br>
              <a:rPr lang="uk-UA" sz="2300" dirty="0"/>
            </a:br>
            <a:r>
              <a:rPr lang="uk-UA" sz="900" dirty="0"/>
              <a:t> </a:t>
            </a:r>
            <a:endParaRPr lang="uk-UA" sz="23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300" dirty="0"/>
              <a:t>Вузькопрофільне навчання для бухгалтерів та власників бізнесу</a:t>
            </a:r>
            <a:br>
              <a:rPr lang="uk-UA" sz="2300" dirty="0"/>
            </a:br>
            <a:r>
              <a:rPr lang="uk-UA" sz="900" dirty="0"/>
              <a:t> </a:t>
            </a:r>
            <a:endParaRPr lang="uk-UA" sz="23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300" dirty="0"/>
              <a:t>Підготовка документів до участі в тендерах</a:t>
            </a:r>
            <a:br>
              <a:rPr lang="uk-UA" sz="2300" dirty="0"/>
            </a:br>
            <a:r>
              <a:rPr lang="uk-UA" sz="900" dirty="0"/>
              <a:t> </a:t>
            </a:r>
            <a:endParaRPr lang="uk-UA" sz="23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300" dirty="0"/>
              <a:t>Підготовка та здача податкової звітності</a:t>
            </a: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400" dirty="0">
                <a:solidFill>
                  <a:schemeClr val="accent1">
                    <a:lumMod val="75000"/>
                  </a:schemeClr>
                </a:solidFill>
              </a:rPr>
              <a:t>ТЕТЯНА КАЗАНЦЕВА (098) 608 57 94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731" y="5865962"/>
            <a:ext cx="1240051" cy="6259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48" y="6232853"/>
            <a:ext cx="11461473" cy="853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1647" y="6275528"/>
            <a:ext cx="3792041" cy="4328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6278" y="4623597"/>
            <a:ext cx="2322777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52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5977D-5C80-D9A4-F53E-9C070067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722266" y="883996"/>
            <a:ext cx="7750207" cy="8372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-228600" algn="ctr">
              <a:spcBef>
                <a:spcPts val="1000"/>
              </a:spcBef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</a:rPr>
              <a:t>ГРАНТ…..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libri" panose="020F0502020204030204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589033-48E6-CB6B-6A7D-8E2072A53E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629" y="1189609"/>
            <a:ext cx="10218198" cy="491997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 b="1" dirty="0"/>
          </a:p>
          <a:p>
            <a:pPr lvl="0"/>
            <a:r>
              <a:rPr lang="uk-UA" sz="2400" dirty="0"/>
              <a:t>Грант - це вид субсидії, який надається юридичною або фізичною особою іншій юридичній або фізичній особі (як правило, на конкурсній основі) для виконання конкретних проектів або освіти. Грант виділяється у вигляді певної грошової суми.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>
              <a:cs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387342" y="6207385"/>
            <a:ext cx="11465351" cy="814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sp>
        <p:nvSpPr>
          <p:cNvPr id="5" name="Прямоугольник 4"/>
          <p:cNvSpPr/>
          <p:nvPr/>
        </p:nvSpPr>
        <p:spPr>
          <a:xfrm>
            <a:off x="8230965" y="6271701"/>
            <a:ext cx="37627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>
                <a:solidFill>
                  <a:schemeClr val="bg1">
                    <a:lumMod val="50000"/>
                  </a:schemeClr>
                </a:solidFill>
              </a:rPr>
              <a:t>Освітній центр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 «Бухгалтер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</a:rPr>
              <a:t>Майбутнього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»</a:t>
            </a:r>
            <a:endParaRPr lang="uk-UA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159" y="6040893"/>
            <a:ext cx="777716" cy="80017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553B47F-0F6F-467C-B4C5-6E58BC8A5C38}"/>
              </a:ext>
            </a:extLst>
          </p:cNvPr>
          <p:cNvSpPr/>
          <p:nvPr/>
        </p:nvSpPr>
        <p:spPr>
          <a:xfrm>
            <a:off x="1198485" y="3429000"/>
            <a:ext cx="100228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Донори — це організації та фізичні особи в Україні чи за кордоном, які надають матеріальну, фінансову організаційну чи іншу благодійну допомогу. Донору обов'язково треба знати, на що підуть гроші.</a:t>
            </a:r>
          </a:p>
        </p:txBody>
      </p:sp>
    </p:spTree>
    <p:extLst>
      <p:ext uri="{BB962C8B-B14F-4D97-AF65-F5344CB8AC3E}">
        <p14:creationId xmlns:p14="http://schemas.microsoft.com/office/powerpoint/2010/main" val="2983214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11D84-016F-36FE-6376-5960A4FE6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965" y="569259"/>
            <a:ext cx="5445030" cy="580466"/>
          </a:xfrm>
        </p:spPr>
        <p:txBody>
          <a:bodyPr/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 Light"/>
              </a:rPr>
              <a:t>ПОМИЛКА № 1</a:t>
            </a:r>
            <a:endParaRPr lang="uk-UA" sz="24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6D6F71-17D4-AC55-6D30-44876B09E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4966" y="1149724"/>
            <a:ext cx="10911079" cy="5138933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endParaRPr lang="en-US" dirty="0"/>
          </a:p>
          <a:p>
            <a:r>
              <a:rPr lang="ru-RU" sz="3600" b="1" dirty="0">
                <a:ea typeface="+mn-lt"/>
                <a:cs typeface="+mn-lt"/>
              </a:rPr>
              <a:t>Не </a:t>
            </a:r>
            <a:r>
              <a:rPr lang="ru-RU" sz="3600" b="1" dirty="0" err="1">
                <a:ea typeface="+mn-lt"/>
                <a:cs typeface="+mn-lt"/>
              </a:rPr>
              <a:t>перевірити</a:t>
            </a:r>
            <a:r>
              <a:rPr lang="ru-RU" sz="3600" b="1" dirty="0">
                <a:ea typeface="+mn-lt"/>
                <a:cs typeface="+mn-lt"/>
              </a:rPr>
              <a:t> </a:t>
            </a:r>
            <a:r>
              <a:rPr lang="ru-RU" sz="3600" b="1" dirty="0" err="1">
                <a:ea typeface="+mn-lt"/>
                <a:cs typeface="+mn-lt"/>
              </a:rPr>
              <a:t>свої</a:t>
            </a:r>
            <a:r>
              <a:rPr lang="ru-RU" sz="3600" b="1" dirty="0">
                <a:ea typeface="+mn-lt"/>
                <a:cs typeface="+mn-lt"/>
              </a:rPr>
              <a:t> </a:t>
            </a:r>
            <a:r>
              <a:rPr lang="ru-RU" sz="3600" b="1" dirty="0" err="1">
                <a:ea typeface="+mn-lt"/>
                <a:cs typeface="+mn-lt"/>
              </a:rPr>
              <a:t>документи</a:t>
            </a:r>
            <a:r>
              <a:rPr lang="ru-RU" sz="3600" dirty="0">
                <a:ea typeface="+mn-lt"/>
                <a:cs typeface="+mn-lt"/>
              </a:rPr>
              <a:t/>
            </a:r>
            <a:br>
              <a:rPr lang="ru-RU" sz="3600" dirty="0">
                <a:ea typeface="+mn-lt"/>
                <a:cs typeface="+mn-lt"/>
              </a:rPr>
            </a:br>
            <a:r>
              <a:rPr lang="ru-RU" sz="3600" dirty="0">
                <a:ea typeface="+mn-lt"/>
                <a:cs typeface="+mn-lt"/>
              </a:rPr>
              <a:t/>
            </a:r>
            <a:br>
              <a:rPr lang="ru-RU" sz="3600" dirty="0">
                <a:ea typeface="+mn-lt"/>
                <a:cs typeface="+mn-lt"/>
              </a:rPr>
            </a:br>
            <a:r>
              <a:rPr lang="ru-RU" sz="3600" dirty="0">
                <a:ea typeface="+mn-lt"/>
                <a:cs typeface="+mn-lt"/>
              </a:rPr>
              <a:t>6%  </a:t>
            </a:r>
            <a:r>
              <a:rPr lang="uk-UA" sz="3600" dirty="0">
                <a:ea typeface="+mn-lt"/>
                <a:cs typeface="+mn-lt"/>
              </a:rPr>
              <a:t>претендентів на грант мають недійсні документи</a:t>
            </a:r>
            <a:endParaRPr lang="uk-UA" sz="3600" dirty="0">
              <a:cs typeface="Calibri"/>
            </a:endParaRPr>
          </a:p>
          <a:p>
            <a:endParaRPr lang="uk-UA" sz="3600" dirty="0">
              <a:cs typeface="Calibri"/>
            </a:endParaRPr>
          </a:p>
          <a:p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cs typeface="Times New Roman"/>
              </a:rPr>
              <a:t>ПОМИЛКА № 2 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3600" dirty="0">
              <a:cs typeface="Times New Roman"/>
            </a:endParaRPr>
          </a:p>
          <a:p>
            <a:r>
              <a:rPr lang="uk-UA" sz="3600" b="1" dirty="0">
                <a:cs typeface="Times New Roman"/>
              </a:rPr>
              <a:t>Не перевірити заздалегідь рівень своєї ділової репутації</a:t>
            </a:r>
          </a:p>
          <a:p>
            <a:endParaRPr lang="uk-UA" sz="3600" b="1" dirty="0">
              <a:cs typeface="Times New Roman"/>
            </a:endParaRPr>
          </a:p>
          <a:p>
            <a:r>
              <a:rPr lang="ru-RU" sz="3600" dirty="0">
                <a:cs typeface="Times New Roman"/>
              </a:rPr>
              <a:t>34% </a:t>
            </a:r>
            <a:r>
              <a:rPr lang="uk-UA" sz="3600" dirty="0">
                <a:cs typeface="Times New Roman"/>
              </a:rPr>
              <a:t>претендентів на гранти не можуть похвалитися гарною</a:t>
            </a:r>
            <a:r>
              <a:rPr lang="en-US" sz="3600" dirty="0">
                <a:cs typeface="Times New Roman"/>
              </a:rPr>
              <a:t/>
            </a:r>
            <a:br>
              <a:rPr lang="en-US" sz="3600" dirty="0">
                <a:cs typeface="Times New Roman"/>
              </a:rPr>
            </a:br>
            <a:r>
              <a:rPr lang="uk-UA" sz="3600" dirty="0">
                <a:cs typeface="Times New Roman"/>
              </a:rPr>
              <a:t>діловою репутацією </a:t>
            </a:r>
            <a:endParaRPr lang="uk-UA" dirty="0">
              <a:cs typeface="Calibri"/>
            </a:endParaRPr>
          </a:p>
          <a:p>
            <a:endParaRPr lang="uk-UA" sz="3600" dirty="0">
              <a:cs typeface="Times New Roman"/>
            </a:endParaRPr>
          </a:p>
          <a:p>
            <a:r>
              <a:rPr lang="uk-UA" sz="3600" dirty="0">
                <a:cs typeface="Times New Roman"/>
              </a:rPr>
              <a:t>Як дізнатися, чи є у нас хороша ділова репутація чи ні?</a:t>
            </a:r>
          </a:p>
          <a:p>
            <a:endParaRPr lang="uk-UA" sz="3600" dirty="0">
              <a:cs typeface="Times New Roman"/>
            </a:endParaRPr>
          </a:p>
          <a:p>
            <a:r>
              <a:rPr lang="uk-UA" sz="3600" dirty="0">
                <a:cs typeface="Times New Roman"/>
              </a:rPr>
              <a:t>Поглянемо критерії оцінки нашої ділової репутації на зразку:</a:t>
            </a:r>
            <a:endParaRPr lang="uk-UA" dirty="0">
              <a:cs typeface="Calibri"/>
            </a:endParaRPr>
          </a:p>
          <a:p>
            <a:r>
              <a:rPr lang="uk-UA" sz="3600" dirty="0">
                <a:cs typeface="Times New Roman"/>
              </a:rPr>
              <a:t> </a:t>
            </a:r>
            <a:r>
              <a:rPr lang="uk-UA" sz="3600" u="sng" dirty="0">
                <a:cs typeface="Times New Roman"/>
              </a:rPr>
              <a:t>«Є РОБОТА - Грант на власну справу» </a:t>
            </a:r>
            <a:endParaRPr lang="ru-RU" sz="3200" u="sng" dirty="0">
              <a:latin typeface="Times New Roman"/>
              <a:cs typeface="Calibri"/>
            </a:endParaRPr>
          </a:p>
          <a:p>
            <a:endParaRPr lang="ru-RU" sz="3200" dirty="0">
              <a:latin typeface="Times New Roman"/>
              <a:cs typeface="Calibri"/>
            </a:endParaRPr>
          </a:p>
          <a:p>
            <a:endParaRPr lang="en-US" dirty="0">
              <a:cs typeface="Calibri" panose="020F0502020204030204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18" y="6245981"/>
            <a:ext cx="11461473" cy="853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4009" y="6306871"/>
            <a:ext cx="3792041" cy="4328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9165" y="1630392"/>
            <a:ext cx="4464336" cy="32419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8976" y="6059355"/>
            <a:ext cx="780356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02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836964A2-778D-2A15-3310-22AD441AF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839788" y="1958136"/>
            <a:ext cx="256708" cy="99264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D6D5D594-45D0-E0AA-25B1-0C3511BE273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02" b="202"/>
          <a:stretch/>
        </p:blipFill>
        <p:spPr>
          <a:xfrm>
            <a:off x="3808786" y="1814512"/>
            <a:ext cx="6489327" cy="3219450"/>
          </a:xfrm>
        </p:spPr>
      </p:pic>
      <p:pic>
        <p:nvPicPr>
          <p:cNvPr id="12" name="Рисунок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6A3D71C-269A-3C0A-2A3F-C37F822118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8" b="3839"/>
          <a:stretch/>
        </p:blipFill>
        <p:spPr>
          <a:xfrm>
            <a:off x="577970" y="153993"/>
            <a:ext cx="10921041" cy="620646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395" y="6360462"/>
            <a:ext cx="11461473" cy="853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1262" y="6374431"/>
            <a:ext cx="3792041" cy="432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8312" y="6191535"/>
            <a:ext cx="780356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5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C05DA-DEB4-AF9A-1F11-744D4E594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65" y="434789"/>
            <a:ext cx="11361735" cy="45720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 Light"/>
              </a:rPr>
              <a:t>РОЗДІЛ: ПИТАННЯ ТА ВІДПОВІДІ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 Light"/>
              </a:rPr>
              <a:t>.  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 Light"/>
              </a:rPr>
              <a:t>Хто приймає рішення про видачу гранту?</a:t>
            </a:r>
          </a:p>
        </p:txBody>
      </p:sp>
      <p:pic>
        <p:nvPicPr>
          <p:cNvPr id="9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30F56BA-5F08-309F-A98D-A651F492972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070" t="87" r="5692" b="4839"/>
          <a:stretch/>
        </p:blipFill>
        <p:spPr>
          <a:xfrm>
            <a:off x="276045" y="895717"/>
            <a:ext cx="11576649" cy="555426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74" y="6364635"/>
            <a:ext cx="11461473" cy="853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9335" y="6364635"/>
            <a:ext cx="3792041" cy="432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4191" y="6181739"/>
            <a:ext cx="780356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58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E0CB0C9-6A41-023C-DE59-AB49B4107C8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1473" t="11229" r="21459" b="3812"/>
          <a:stretch/>
        </p:blipFill>
        <p:spPr>
          <a:xfrm>
            <a:off x="1699403" y="111297"/>
            <a:ext cx="9124425" cy="6166571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10" y="6372759"/>
            <a:ext cx="11461473" cy="853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6756" y="6372759"/>
            <a:ext cx="3792041" cy="432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1437" y="6189863"/>
            <a:ext cx="780356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58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109" y="2853718"/>
            <a:ext cx="5089918" cy="3081253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A4F61521-D0A3-BB13-4E1F-40DF2EE9E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1554" y="560717"/>
            <a:ext cx="11279985" cy="593497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Пункт 19</a:t>
            </a:r>
            <a:endParaRPr lang="ru-RU" sz="24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endParaRPr lang="uk-UA" sz="2400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r>
              <a:rPr lang="uk-UA" sz="24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Перевірка ділової репутації проводиться за критеріями, визначеними Мінекономіки, зокрема:</a:t>
            </a:r>
            <a:br>
              <a:rPr lang="uk-UA" sz="24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</a:br>
            <a:endParaRPr lang="uk-UA" sz="24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342900" indent="-342900">
              <a:buFont typeface="Wingdings" panose="020B0604020202020204" pitchFamily="34" charset="0"/>
              <a:buChar char="§"/>
            </a:pPr>
            <a:r>
              <a:rPr lang="uk-UA" sz="2000" dirty="0">
                <a:ea typeface="+mn-lt"/>
                <a:cs typeface="+mn-lt"/>
              </a:rPr>
              <a:t>корупційні дії;</a:t>
            </a:r>
            <a:endParaRPr lang="uk-UA" sz="2000" dirty="0">
              <a:cs typeface="Calibri"/>
            </a:endParaRPr>
          </a:p>
          <a:p>
            <a:pPr marL="342900" indent="-342900">
              <a:buFont typeface="Wingdings" panose="020B0604020202020204" pitchFamily="34" charset="0"/>
              <a:buChar char="§"/>
            </a:pPr>
            <a:r>
              <a:rPr lang="uk-UA" sz="2000" dirty="0">
                <a:ea typeface="+mn-lt"/>
                <a:cs typeface="+mn-lt"/>
              </a:rPr>
              <a:t>наявність судових справ, зокрема кримінальних проваджень, у яких отримувач є обвинуваченим, підозрюваним або засудженим;</a:t>
            </a:r>
            <a:endParaRPr lang="uk-UA" sz="2000" dirty="0">
              <a:cs typeface="Calibri"/>
            </a:endParaRPr>
          </a:p>
          <a:p>
            <a:pPr marL="342900" indent="-342900">
              <a:buFont typeface="Wingdings" panose="020B0604020202020204" pitchFamily="34" charset="0"/>
              <a:buChar char="§"/>
            </a:pPr>
            <a:r>
              <a:rPr lang="uk-UA" sz="2000" dirty="0">
                <a:ea typeface="+mn-lt"/>
                <a:cs typeface="+mn-lt"/>
              </a:rPr>
              <a:t>відкриті виконавчі провадження, у яких отримувач є боржником;</a:t>
            </a:r>
            <a:endParaRPr lang="uk-UA" sz="2000" dirty="0">
              <a:cs typeface="Calibri"/>
            </a:endParaRPr>
          </a:p>
          <a:p>
            <a:pPr marL="342900" indent="-342900">
              <a:buFont typeface="Wingdings" panose="020B0604020202020204" pitchFamily="34" charset="0"/>
              <a:buChar char="§"/>
            </a:pPr>
            <a:r>
              <a:rPr lang="uk-UA" sz="2000" dirty="0">
                <a:ea typeface="+mn-lt"/>
                <a:cs typeface="+mn-lt"/>
              </a:rPr>
              <a:t>наявність справи про банкрутство;</a:t>
            </a:r>
            <a:endParaRPr lang="uk-UA" sz="2000" dirty="0">
              <a:cs typeface="Calibri"/>
            </a:endParaRPr>
          </a:p>
          <a:p>
            <a:pPr marL="342900" indent="-342900">
              <a:buFont typeface="Wingdings" panose="020B0604020202020204" pitchFamily="34" charset="0"/>
              <a:buChar char="§"/>
            </a:pPr>
            <a:r>
              <a:rPr lang="uk-UA" sz="2000" dirty="0">
                <a:ea typeface="+mn-lt"/>
                <a:cs typeface="+mn-lt"/>
              </a:rPr>
              <a:t>наявність податкового боргу;</a:t>
            </a:r>
            <a:endParaRPr lang="uk-UA" sz="2000" dirty="0">
              <a:cs typeface="Calibri"/>
            </a:endParaRPr>
          </a:p>
          <a:p>
            <a:pPr marL="342900" indent="-342900">
              <a:buFont typeface="Wingdings" panose="020B0604020202020204" pitchFamily="34" charset="0"/>
              <a:buChar char="§"/>
            </a:pPr>
            <a:r>
              <a:rPr lang="uk-UA" sz="2000" dirty="0">
                <a:ea typeface="+mn-lt"/>
                <a:cs typeface="+mn-lt"/>
              </a:rPr>
              <a:t>арешт майна;</a:t>
            </a:r>
            <a:endParaRPr lang="uk-UA" sz="2000" dirty="0">
              <a:cs typeface="Calibri"/>
            </a:endParaRPr>
          </a:p>
          <a:p>
            <a:pPr marL="342900" indent="-342900">
              <a:buFont typeface="Wingdings" panose="020B0604020202020204" pitchFamily="34" charset="0"/>
              <a:buChar char="§"/>
            </a:pPr>
            <a:r>
              <a:rPr lang="uk-UA" sz="2000" dirty="0">
                <a:ea typeface="+mn-lt"/>
                <a:cs typeface="+mn-lt"/>
              </a:rPr>
              <a:t>шахрайство;</a:t>
            </a:r>
            <a:endParaRPr lang="uk-UA" sz="2000" dirty="0">
              <a:cs typeface="Calibri"/>
            </a:endParaRPr>
          </a:p>
          <a:p>
            <a:pPr marL="342900" indent="-342900">
              <a:buFont typeface="Wingdings" panose="020B0604020202020204" pitchFamily="34" charset="0"/>
              <a:buChar char="§"/>
            </a:pPr>
            <a:r>
              <a:rPr lang="uk-UA" sz="2000" dirty="0">
                <a:ea typeface="+mn-lt"/>
                <a:cs typeface="+mn-lt"/>
              </a:rPr>
              <a:t>санкційні списки.</a:t>
            </a:r>
          </a:p>
          <a:p>
            <a:r>
              <a:rPr lang="en-US" sz="2400" dirty="0"/>
              <a:t/>
            </a:r>
            <a:br>
              <a:rPr lang="en-US" sz="2400" dirty="0"/>
            </a:br>
            <a:endParaRPr lang="en-US" sz="2400" dirty="0">
              <a:cs typeface="Calibri" panose="020F050202020403020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54" y="6300522"/>
            <a:ext cx="11461473" cy="853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1262" y="6300522"/>
            <a:ext cx="3792041" cy="4328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1368" y="6096368"/>
            <a:ext cx="780356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33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E4981984-B9D1-170E-EF74-A77465D240A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9047" t="-187" r="10554" b="7504"/>
          <a:stretch/>
        </p:blipFill>
        <p:spPr>
          <a:xfrm>
            <a:off x="387690" y="175954"/>
            <a:ext cx="11335607" cy="6147374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24" y="6396943"/>
            <a:ext cx="11461473" cy="853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1866" y="6396943"/>
            <a:ext cx="3792041" cy="432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315" y="6214047"/>
            <a:ext cx="780356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861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9069</TotalTime>
  <Words>780</Words>
  <Application>Microsoft Office PowerPoint</Application>
  <PresentationFormat>Широкоэкранный</PresentationFormat>
  <Paragraphs>107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ТЕТЯНА КАЗАНЦЕВА</vt:lpstr>
      <vt:lpstr>ГРАНТ…..</vt:lpstr>
      <vt:lpstr>ПОМИЛКА № 1</vt:lpstr>
      <vt:lpstr>Презентация PowerPoint</vt:lpstr>
      <vt:lpstr>РОЗДІЛ: ПИТАННЯ ТА ВІДПОВІДІ.   Хто приймає рішення про видачу гранту?</vt:lpstr>
      <vt:lpstr>Презентация PowerPoint</vt:lpstr>
      <vt:lpstr>Презентация PowerPoint</vt:lpstr>
      <vt:lpstr>Презентация PowerPoint</vt:lpstr>
      <vt:lpstr>ПОРЯДОК ПРОВЕДЕННЯ ОЦІННЮВАННЯ ЗАЯВ</vt:lpstr>
      <vt:lpstr>Презентация PowerPoint</vt:lpstr>
      <vt:lpstr>Презентация PowerPoint</vt:lpstr>
      <vt:lpstr>Оцінювання бізнес-плану отримувача здійснюється за критеріями,  визначеними Мінекономіки, зокрема: </vt:lpstr>
      <vt:lpstr>Де перевірити кредитну історію?</vt:lpstr>
      <vt:lpstr>Презентация PowerPoint</vt:lpstr>
      <vt:lpstr>Презентация PowerPoint</vt:lpstr>
      <vt:lpstr>Презентация PowerPoint</vt:lpstr>
      <vt:lpstr>ПОМИЛКА №3 </vt:lpstr>
      <vt:lpstr>ПОМИЛКА № 4 </vt:lpstr>
      <vt:lpstr>ПОМИЛКА № 5 </vt:lpstr>
      <vt:lpstr>ПОМИЛКА № 6 </vt:lpstr>
      <vt:lpstr>ПОМИЛКА № 6 </vt:lpstr>
      <vt:lpstr>Презентация PowerPoint</vt:lpstr>
      <vt:lpstr>НАША КОРИСТЬ ВАШОМУ БІЗНЕСУ: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BBCentr</dc:creator>
  <cp:lastModifiedBy>Ольга Мороз</cp:lastModifiedBy>
  <cp:revision>862</cp:revision>
  <dcterms:created xsi:type="dcterms:W3CDTF">2012-07-30T23:42:41Z</dcterms:created>
  <dcterms:modified xsi:type="dcterms:W3CDTF">2023-06-12T08:12:40Z</dcterms:modified>
</cp:coreProperties>
</file>