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3" r:id="rId2"/>
    <p:sldId id="264" r:id="rId3"/>
    <p:sldId id="267" r:id="rId4"/>
    <p:sldId id="302" r:id="rId5"/>
    <p:sldId id="297" r:id="rId6"/>
    <p:sldId id="299" r:id="rId7"/>
    <p:sldId id="298" r:id="rId8"/>
    <p:sldId id="301" r:id="rId9"/>
    <p:sldId id="303" r:id="rId10"/>
    <p:sldId id="300" r:id="rId11"/>
    <p:sldId id="30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22" autoAdjust="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1916113"/>
            <a:ext cx="7632700" cy="2160587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4335463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ru-RU" altLang="ko-KR"/>
              <a:t>Образец подзаголовка</a:t>
            </a:r>
            <a:endParaRPr lang="en-US" altLang="ko-K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10818E2-F6E9-448B-A35F-95CA52A526A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6163CE0-BA51-49AA-B9C3-309B9635D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7B1BC2F-F1AF-491F-9910-8B798B8ED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51542C27-AC69-4D1E-B600-8CA9163B382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50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FF5FE398-A6CD-4041-A381-2A5918B60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F73E1B9-49E5-4807-AD04-3804BA7E8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1108957-C8C1-47C8-814B-F8694FB71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E114-AF05-4E6A-B5F0-66450657F20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556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7175" y="447675"/>
            <a:ext cx="1781175" cy="56451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447675"/>
            <a:ext cx="5195887" cy="56451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F73512B3-E648-4218-A5D2-FBB91F9E4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D2C283A-8E0D-41DD-A6E2-FEB1289C7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8EDC74E-7E44-4725-A639-042A3D93A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E49EB-2090-48B9-863C-6006B3EE45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384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447675"/>
            <a:ext cx="7127875" cy="8207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8888" y="1412875"/>
            <a:ext cx="7129462" cy="467995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E25F334-940F-419A-B98D-4E7B8C930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6E53220-3ED3-4717-946C-31ADAFD92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D01FADB-610D-457D-B913-0EC1766B9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89DE7-12EB-4967-A97F-7D9EC76ADC6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62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AD393BD-0566-4675-8D7E-99881DFDB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8D00562C-80C8-46C8-B6BA-8A97A8AC4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0F989CA-02AE-4918-B9E3-A284A56B8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5301F-C6BF-4098-8553-9E82F3B0CD0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672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F87FA7F1-FB6E-4A86-B745-C7B6E5EF4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5D09AD6-7265-40B5-90E4-5BE5F00EE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A1DB865-D821-4EFD-8D50-8ECD0EE86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C3C65-3637-4213-BF9D-8B7A0CBFF6A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318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412875"/>
            <a:ext cx="348773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9025" y="1412875"/>
            <a:ext cx="34893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E07566EB-2DD3-4749-B71C-80D86A1DB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A5E7B1F2-F277-4A8A-8AE7-24564DFC9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213CC68-91F2-4387-8AA7-B8DA4FD15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76E8-F882-45CC-B295-20C3ECE61A6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28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A9D9969-309E-454F-979A-D138CFA0B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5767FE3-2370-4026-8B1E-AE9997C23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9412D7E-B806-4ACA-903A-530F51576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7B838-00A2-440D-8EEA-39E3B4AE208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316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135EF43-2167-4563-B13A-296B3318E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EAD3BC99-7797-4604-A2A4-713779BB0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5019CA3-AC99-42B1-81E1-DAF194F2D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92FB-8FD9-43D1-A780-68AACB3269B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63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0D98A725-350E-4052-87F6-B7FBBBF80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6F140102-3B08-46CA-8528-D35C53FC9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D494F34E-D3E7-4EC0-8B3A-A29797AF3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0F0F-5E4B-47FF-84F5-B0F040F3ED1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741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389BA60-55DA-414E-AA7C-A51A274EB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5044CAA-3845-4161-9216-672F84E91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47A7734-FBD7-431F-A9EA-0A0F651B7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0ABD-CC26-4EA8-A9A2-0F481D616D1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16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ADBE380-0D34-4268-9075-F87133562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C576EC12-3E31-4020-BC47-D39224DBC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D07C05D-97C7-44A9-9B03-E5067C78F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FC7F1-193F-4FBC-986D-5C9245C62E8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87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3">
            <a:extLst>
              <a:ext uri="{FF2B5EF4-FFF2-40B4-BE49-F238E27FC236}">
                <a16:creationId xmlns:a16="http://schemas.microsoft.com/office/drawing/2014/main" id="{DCFBCDD7-F533-4549-B27F-AAE74E61E5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33400"/>
            <a:ext cx="6858000" cy="771525"/>
            <a:chOff x="960" y="432"/>
            <a:chExt cx="3936" cy="486"/>
          </a:xfrm>
        </p:grpSpPr>
        <p:grpSp>
          <p:nvGrpSpPr>
            <p:cNvPr id="1032" name="Group 34">
              <a:extLst>
                <a:ext uri="{FF2B5EF4-FFF2-40B4-BE49-F238E27FC236}">
                  <a16:creationId xmlns:a16="http://schemas.microsoft.com/office/drawing/2014/main" id="{E3673A53-CFDB-44AA-A385-58283A785A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0" y="432"/>
              <a:ext cx="3936" cy="486"/>
              <a:chOff x="864" y="432"/>
              <a:chExt cx="4128" cy="486"/>
            </a:xfrm>
          </p:grpSpPr>
          <p:sp>
            <p:nvSpPr>
              <p:cNvPr id="1076" name="Line 35">
                <a:extLst>
                  <a:ext uri="{FF2B5EF4-FFF2-40B4-BE49-F238E27FC236}">
                    <a16:creationId xmlns:a16="http://schemas.microsoft.com/office/drawing/2014/main" id="{133E1720-2773-4686-B637-B0880DA3A9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710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36">
                <a:extLst>
                  <a:ext uri="{FF2B5EF4-FFF2-40B4-BE49-F238E27FC236}">
                    <a16:creationId xmlns:a16="http://schemas.microsoft.com/office/drawing/2014/main" id="{754899CB-DE16-4C65-9DB9-6FA66F4937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779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37">
                <a:extLst>
                  <a:ext uri="{FF2B5EF4-FFF2-40B4-BE49-F238E27FC236}">
                    <a16:creationId xmlns:a16="http://schemas.microsoft.com/office/drawing/2014/main" id="{F87CB0C6-976B-4D1A-B3D5-38D14D0C61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918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38">
                <a:extLst>
                  <a:ext uri="{FF2B5EF4-FFF2-40B4-BE49-F238E27FC236}">
                    <a16:creationId xmlns:a16="http://schemas.microsoft.com/office/drawing/2014/main" id="{CB15F7D0-FB8E-423C-A0E0-28821757C1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848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39">
                <a:extLst>
                  <a:ext uri="{FF2B5EF4-FFF2-40B4-BE49-F238E27FC236}">
                    <a16:creationId xmlns:a16="http://schemas.microsoft.com/office/drawing/2014/main" id="{A150ABE0-B276-469E-B92F-FC15931734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432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40">
                <a:extLst>
                  <a:ext uri="{FF2B5EF4-FFF2-40B4-BE49-F238E27FC236}">
                    <a16:creationId xmlns:a16="http://schemas.microsoft.com/office/drawing/2014/main" id="{32769FBA-21B7-4A80-AABC-179D3F60EF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502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41">
                <a:extLst>
                  <a:ext uri="{FF2B5EF4-FFF2-40B4-BE49-F238E27FC236}">
                    <a16:creationId xmlns:a16="http://schemas.microsoft.com/office/drawing/2014/main" id="{712BFCED-1E84-4C47-A2B8-317D52EDAA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640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42">
                <a:extLst>
                  <a:ext uri="{FF2B5EF4-FFF2-40B4-BE49-F238E27FC236}">
                    <a16:creationId xmlns:a16="http://schemas.microsoft.com/office/drawing/2014/main" id="{D407F1A7-715B-49BF-8961-A6B448E24A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864" y="571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43">
              <a:extLst>
                <a:ext uri="{FF2B5EF4-FFF2-40B4-BE49-F238E27FC236}">
                  <a16:creationId xmlns:a16="http://schemas.microsoft.com/office/drawing/2014/main" id="{69A255E5-9FC4-4271-A8F3-A4E3BF8D5F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0" y="432"/>
              <a:ext cx="3936" cy="480"/>
              <a:chOff x="960" y="384"/>
              <a:chExt cx="3936" cy="624"/>
            </a:xfrm>
          </p:grpSpPr>
          <p:sp>
            <p:nvSpPr>
              <p:cNvPr id="1034" name="Line 44">
                <a:extLst>
                  <a:ext uri="{FF2B5EF4-FFF2-40B4-BE49-F238E27FC236}">
                    <a16:creationId xmlns:a16="http://schemas.microsoft.com/office/drawing/2014/main" id="{3D8B0BDE-DA68-4F6F-94EC-7966C7D33A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96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45">
                <a:extLst>
                  <a:ext uri="{FF2B5EF4-FFF2-40B4-BE49-F238E27FC236}">
                    <a16:creationId xmlns:a16="http://schemas.microsoft.com/office/drawing/2014/main" id="{409E0365-C11B-4D63-A4D9-984C2DF975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05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46">
                <a:extLst>
                  <a:ext uri="{FF2B5EF4-FFF2-40B4-BE49-F238E27FC236}">
                    <a16:creationId xmlns:a16="http://schemas.microsoft.com/office/drawing/2014/main" id="{CAC896CC-0472-42C5-A5C2-C690C065D5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15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47">
                <a:extLst>
                  <a:ext uri="{FF2B5EF4-FFF2-40B4-BE49-F238E27FC236}">
                    <a16:creationId xmlns:a16="http://schemas.microsoft.com/office/drawing/2014/main" id="{C524B693-996B-4BF4-8E19-6FC2CC5EC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24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48">
                <a:extLst>
                  <a:ext uri="{FF2B5EF4-FFF2-40B4-BE49-F238E27FC236}">
                    <a16:creationId xmlns:a16="http://schemas.microsoft.com/office/drawing/2014/main" id="{08608522-A88D-4DF4-9E02-BA9F034247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34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49">
                <a:extLst>
                  <a:ext uri="{FF2B5EF4-FFF2-40B4-BE49-F238E27FC236}">
                    <a16:creationId xmlns:a16="http://schemas.microsoft.com/office/drawing/2014/main" id="{D3C81E7A-739A-4C89-9162-A45BC6425B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44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50">
                <a:extLst>
                  <a:ext uri="{FF2B5EF4-FFF2-40B4-BE49-F238E27FC236}">
                    <a16:creationId xmlns:a16="http://schemas.microsoft.com/office/drawing/2014/main" id="{8FCE8BBE-764C-4F2D-8087-5253B45DC2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53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51">
                <a:extLst>
                  <a:ext uri="{FF2B5EF4-FFF2-40B4-BE49-F238E27FC236}">
                    <a16:creationId xmlns:a16="http://schemas.microsoft.com/office/drawing/2014/main" id="{7C45F77F-F1B8-406B-8B4B-454F809E5C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63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52">
                <a:extLst>
                  <a:ext uri="{FF2B5EF4-FFF2-40B4-BE49-F238E27FC236}">
                    <a16:creationId xmlns:a16="http://schemas.microsoft.com/office/drawing/2014/main" id="{8BA488DB-A757-4A35-80FE-11BBDBF12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72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53">
                <a:extLst>
                  <a:ext uri="{FF2B5EF4-FFF2-40B4-BE49-F238E27FC236}">
                    <a16:creationId xmlns:a16="http://schemas.microsoft.com/office/drawing/2014/main" id="{9777C183-D86A-4D8C-8947-7D2A48B6AD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82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54">
                <a:extLst>
                  <a:ext uri="{FF2B5EF4-FFF2-40B4-BE49-F238E27FC236}">
                    <a16:creationId xmlns:a16="http://schemas.microsoft.com/office/drawing/2014/main" id="{3ACFC662-DC32-417F-A63B-81AD019096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192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55">
                <a:extLst>
                  <a:ext uri="{FF2B5EF4-FFF2-40B4-BE49-F238E27FC236}">
                    <a16:creationId xmlns:a16="http://schemas.microsoft.com/office/drawing/2014/main" id="{27867B6C-03FA-4F07-9AF6-19F402B18C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01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56">
                <a:extLst>
                  <a:ext uri="{FF2B5EF4-FFF2-40B4-BE49-F238E27FC236}">
                    <a16:creationId xmlns:a16="http://schemas.microsoft.com/office/drawing/2014/main" id="{CFFB2035-C167-45CE-803A-F2F3ED538F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11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57">
                <a:extLst>
                  <a:ext uri="{FF2B5EF4-FFF2-40B4-BE49-F238E27FC236}">
                    <a16:creationId xmlns:a16="http://schemas.microsoft.com/office/drawing/2014/main" id="{DBE16E0C-5E4A-48A1-B074-08BDA05A1A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20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58">
                <a:extLst>
                  <a:ext uri="{FF2B5EF4-FFF2-40B4-BE49-F238E27FC236}">
                    <a16:creationId xmlns:a16="http://schemas.microsoft.com/office/drawing/2014/main" id="{B32981F2-FACB-4F75-9039-35608189E8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30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59">
                <a:extLst>
                  <a:ext uri="{FF2B5EF4-FFF2-40B4-BE49-F238E27FC236}">
                    <a16:creationId xmlns:a16="http://schemas.microsoft.com/office/drawing/2014/main" id="{6F681E5B-6E5D-49C8-B69E-D0C60F3714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40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60">
                <a:extLst>
                  <a:ext uri="{FF2B5EF4-FFF2-40B4-BE49-F238E27FC236}">
                    <a16:creationId xmlns:a16="http://schemas.microsoft.com/office/drawing/2014/main" id="{57C5B12A-246E-405E-BBBA-1E7614295B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49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61">
                <a:extLst>
                  <a:ext uri="{FF2B5EF4-FFF2-40B4-BE49-F238E27FC236}">
                    <a16:creationId xmlns:a16="http://schemas.microsoft.com/office/drawing/2014/main" id="{906B953F-B3F8-4C28-A7A6-8668B55AE8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59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62">
                <a:extLst>
                  <a:ext uri="{FF2B5EF4-FFF2-40B4-BE49-F238E27FC236}">
                    <a16:creationId xmlns:a16="http://schemas.microsoft.com/office/drawing/2014/main" id="{B01E3517-5256-4A61-852C-25A34AEDEC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68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63">
                <a:extLst>
                  <a:ext uri="{FF2B5EF4-FFF2-40B4-BE49-F238E27FC236}">
                    <a16:creationId xmlns:a16="http://schemas.microsoft.com/office/drawing/2014/main" id="{238D35D2-1D6A-4C8B-B03C-B84086C7C8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78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64">
                <a:extLst>
                  <a:ext uri="{FF2B5EF4-FFF2-40B4-BE49-F238E27FC236}">
                    <a16:creationId xmlns:a16="http://schemas.microsoft.com/office/drawing/2014/main" id="{1C3305A3-D64F-46E2-BD8A-DE4C526256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88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65">
                <a:extLst>
                  <a:ext uri="{FF2B5EF4-FFF2-40B4-BE49-F238E27FC236}">
                    <a16:creationId xmlns:a16="http://schemas.microsoft.com/office/drawing/2014/main" id="{636FB085-AA0E-4EF7-85F0-F7F3CF4A31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297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66">
                <a:extLst>
                  <a:ext uri="{FF2B5EF4-FFF2-40B4-BE49-F238E27FC236}">
                    <a16:creationId xmlns:a16="http://schemas.microsoft.com/office/drawing/2014/main" id="{8CFBAF11-001A-4D0C-9E9A-63B6268566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07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67">
                <a:extLst>
                  <a:ext uri="{FF2B5EF4-FFF2-40B4-BE49-F238E27FC236}">
                    <a16:creationId xmlns:a16="http://schemas.microsoft.com/office/drawing/2014/main" id="{31AC6A23-25CC-44EA-8852-94D0BDCA35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16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68">
                <a:extLst>
                  <a:ext uri="{FF2B5EF4-FFF2-40B4-BE49-F238E27FC236}">
                    <a16:creationId xmlns:a16="http://schemas.microsoft.com/office/drawing/2014/main" id="{E376223E-B2CB-497A-9C30-EA19E099B5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26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69">
                <a:extLst>
                  <a:ext uri="{FF2B5EF4-FFF2-40B4-BE49-F238E27FC236}">
                    <a16:creationId xmlns:a16="http://schemas.microsoft.com/office/drawing/2014/main" id="{160EB849-0108-4E2A-833B-E18299294D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36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70">
                <a:extLst>
                  <a:ext uri="{FF2B5EF4-FFF2-40B4-BE49-F238E27FC236}">
                    <a16:creationId xmlns:a16="http://schemas.microsoft.com/office/drawing/2014/main" id="{786CB678-D247-4B07-8647-4E06BE4175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45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71">
                <a:extLst>
                  <a:ext uri="{FF2B5EF4-FFF2-40B4-BE49-F238E27FC236}">
                    <a16:creationId xmlns:a16="http://schemas.microsoft.com/office/drawing/2014/main" id="{4AF850D6-EF6E-4E75-8D56-745672BE92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55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72">
                <a:extLst>
                  <a:ext uri="{FF2B5EF4-FFF2-40B4-BE49-F238E27FC236}">
                    <a16:creationId xmlns:a16="http://schemas.microsoft.com/office/drawing/2014/main" id="{264F6E45-CA03-4BD8-828A-BBB4837E90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64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73">
                <a:extLst>
                  <a:ext uri="{FF2B5EF4-FFF2-40B4-BE49-F238E27FC236}">
                    <a16:creationId xmlns:a16="http://schemas.microsoft.com/office/drawing/2014/main" id="{60A3EFF1-D38D-4ECA-8D5D-81326C3F7A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74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74">
                <a:extLst>
                  <a:ext uri="{FF2B5EF4-FFF2-40B4-BE49-F238E27FC236}">
                    <a16:creationId xmlns:a16="http://schemas.microsoft.com/office/drawing/2014/main" id="{711A0798-AA0F-42AB-8E4D-9357416570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84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75">
                <a:extLst>
                  <a:ext uri="{FF2B5EF4-FFF2-40B4-BE49-F238E27FC236}">
                    <a16:creationId xmlns:a16="http://schemas.microsoft.com/office/drawing/2014/main" id="{36351176-8255-4500-BE91-D0EEBF89B9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93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76">
                <a:extLst>
                  <a:ext uri="{FF2B5EF4-FFF2-40B4-BE49-F238E27FC236}">
                    <a16:creationId xmlns:a16="http://schemas.microsoft.com/office/drawing/2014/main" id="{7C859B9F-EF3C-4D68-96F5-5A9E4F0231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03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77">
                <a:extLst>
                  <a:ext uri="{FF2B5EF4-FFF2-40B4-BE49-F238E27FC236}">
                    <a16:creationId xmlns:a16="http://schemas.microsoft.com/office/drawing/2014/main" id="{9826705F-ED8B-4CAB-87EE-D10C461AA2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12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78">
                <a:extLst>
                  <a:ext uri="{FF2B5EF4-FFF2-40B4-BE49-F238E27FC236}">
                    <a16:creationId xmlns:a16="http://schemas.microsoft.com/office/drawing/2014/main" id="{009DB73C-6888-4224-9558-2FD38E4CEC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22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79">
                <a:extLst>
                  <a:ext uri="{FF2B5EF4-FFF2-40B4-BE49-F238E27FC236}">
                    <a16:creationId xmlns:a16="http://schemas.microsoft.com/office/drawing/2014/main" id="{793B6C38-6FE5-4A46-8379-52A19DDAB1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32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80">
                <a:extLst>
                  <a:ext uri="{FF2B5EF4-FFF2-40B4-BE49-F238E27FC236}">
                    <a16:creationId xmlns:a16="http://schemas.microsoft.com/office/drawing/2014/main" id="{8FE12DB9-829B-474F-A919-E97B641609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41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81">
                <a:extLst>
                  <a:ext uri="{FF2B5EF4-FFF2-40B4-BE49-F238E27FC236}">
                    <a16:creationId xmlns:a16="http://schemas.microsoft.com/office/drawing/2014/main" id="{B831BA0E-182F-4FE1-8D13-4FEF66C1E4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51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82">
                <a:extLst>
                  <a:ext uri="{FF2B5EF4-FFF2-40B4-BE49-F238E27FC236}">
                    <a16:creationId xmlns:a16="http://schemas.microsoft.com/office/drawing/2014/main" id="{83500A64-28F9-4ADA-A42C-C159C5A437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60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83">
                <a:extLst>
                  <a:ext uri="{FF2B5EF4-FFF2-40B4-BE49-F238E27FC236}">
                    <a16:creationId xmlns:a16="http://schemas.microsoft.com/office/drawing/2014/main" id="{9A7F51B7-AF06-4D5A-824C-B4AC93B34A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70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84">
                <a:extLst>
                  <a:ext uri="{FF2B5EF4-FFF2-40B4-BE49-F238E27FC236}">
                    <a16:creationId xmlns:a16="http://schemas.microsoft.com/office/drawing/2014/main" id="{779772AA-3CAC-4F7A-A46F-28B24F0189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80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85">
                <a:extLst>
                  <a:ext uri="{FF2B5EF4-FFF2-40B4-BE49-F238E27FC236}">
                    <a16:creationId xmlns:a16="http://schemas.microsoft.com/office/drawing/2014/main" id="{FBB192CD-7244-46E3-8358-4925FC4158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489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21">
            <a:extLst>
              <a:ext uri="{FF2B5EF4-FFF2-40B4-BE49-F238E27FC236}">
                <a16:creationId xmlns:a16="http://schemas.microsoft.com/office/drawing/2014/main" id="{D3D25E51-62DE-4EC3-BA0C-EF963912E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0475" y="447675"/>
            <a:ext cx="71278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заголовка</a:t>
            </a:r>
            <a:endParaRPr lang="en-US" altLang="ko-KR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8FEC7BE2-E436-4EBF-A8C5-11DE12F78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412875"/>
            <a:ext cx="71294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en-US" altLang="ko-KR"/>
          </a:p>
        </p:txBody>
      </p:sp>
      <p:sp>
        <p:nvSpPr>
          <p:cNvPr id="12311" name="Rectangle 23">
            <a:extLst>
              <a:ext uri="{FF2B5EF4-FFF2-40B4-BE49-F238E27FC236}">
                <a16:creationId xmlns:a16="http://schemas.microsoft.com/office/drawing/2014/main" id="{782ABF87-E392-4984-9710-455771917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4288" y="6237288"/>
            <a:ext cx="20145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1FBA597C-261D-49C7-9790-5F5175FA74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80288" y="6237288"/>
            <a:ext cx="1458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59A37364-9C08-4CF2-86F8-0C501402F2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372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anose="020B0604030504040204" pitchFamily="34" charset="0"/>
                <a:ea typeface="굴림" panose="020B0600000101010101" pitchFamily="34" charset="-127"/>
              </a:defRPr>
            </a:lvl1pPr>
          </a:lstStyle>
          <a:p>
            <a:fld id="{CEA3104A-B981-4D5A-9731-CCAD300AA58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o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56A3B956-6326-45E3-84A5-2424DE6E18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785813"/>
            <a:ext cx="4165600" cy="2719387"/>
          </a:xfrm>
        </p:spPr>
        <p:txBody>
          <a:bodyPr/>
          <a:lstStyle/>
          <a:p>
            <a:pPr eaLnBrk="1" hangingPunct="1"/>
            <a:endParaRPr lang="ko-KR" altLang="en-US" sz="6000">
              <a:ea typeface="굴림" panose="020B0600000101010101" pitchFamily="34" charset="-127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50523F29-A730-4607-94CD-722839B603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4581525"/>
            <a:ext cx="7704137" cy="2016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uk-UA" sz="3800" b="1">
                <a:solidFill>
                  <a:schemeClr val="tx2"/>
                </a:solidFill>
                <a:latin typeface="Times New Roman" panose="02020603050405020304" pitchFamily="18" charset="0"/>
              </a:rPr>
              <a:t>ГРОМАДСЬКА РАДА ПРИ ДНІПРОВСЬКІЙ МІСЬКІЙ РАДІ</a:t>
            </a:r>
          </a:p>
          <a:p>
            <a:pPr>
              <a:spcBef>
                <a:spcPct val="0"/>
              </a:spcBef>
            </a:pPr>
            <a:endParaRPr lang="uk-UA" altLang="uk-UA" sz="1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uk-UA" altLang="uk-UA" sz="1600" b="1">
                <a:solidFill>
                  <a:schemeClr val="tx2"/>
                </a:solidFill>
                <a:latin typeface="Times New Roman" panose="02020603050405020304" pitchFamily="18" charset="0"/>
              </a:rPr>
              <a:t>Дніпро</a:t>
            </a:r>
          </a:p>
          <a:p>
            <a:pPr>
              <a:spcBef>
                <a:spcPct val="0"/>
              </a:spcBef>
            </a:pPr>
            <a:r>
              <a:rPr lang="uk-UA" altLang="uk-UA" sz="1600" b="1">
                <a:solidFill>
                  <a:schemeClr val="tx2"/>
                </a:solidFill>
                <a:latin typeface="Times New Roman" panose="02020603050405020304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endParaRPr lang="uk-UA" altLang="uk-UA" sz="1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ko-KR" altLang="en-US">
              <a:ea typeface="굴림" panose="020B0600000101010101" pitchFamily="34" charset="-127"/>
            </a:endParaRPr>
          </a:p>
        </p:txBody>
      </p:sp>
      <p:pic>
        <p:nvPicPr>
          <p:cNvPr id="3076" name="Рисунок 1">
            <a:extLst>
              <a:ext uri="{FF2B5EF4-FFF2-40B4-BE49-F238E27FC236}">
                <a16:creationId xmlns:a16="http://schemas.microsoft.com/office/drawing/2014/main" id="{8BCADD38-2D9D-47ED-8AB5-D48E3E0B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80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7A4DBEE-006E-4E4D-8B8E-C91E40E6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0"/>
            <a:ext cx="7561263" cy="1628775"/>
          </a:xfrm>
        </p:spPr>
        <p:txBody>
          <a:bodyPr/>
          <a:lstStyle/>
          <a:p>
            <a:pPr eaLnBrk="1" hangingPunct="1"/>
            <a:r>
              <a:rPr lang="ru-RU" altLang="ru-RU" sz="2400"/>
              <a:t>Проведено велику кількість різноманітних міських заходів з залученням широких верств населення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589AD9-823E-418B-AED9-63A4A7B4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12292" name="Рисунок 1">
            <a:extLst>
              <a:ext uri="{FF2B5EF4-FFF2-40B4-BE49-F238E27FC236}">
                <a16:creationId xmlns:a16="http://schemas.microsoft.com/office/drawing/2014/main" id="{F546B7D0-F8A8-46F5-9A6F-32F97F270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2">
            <a:extLst>
              <a:ext uri="{FF2B5EF4-FFF2-40B4-BE49-F238E27FC236}">
                <a16:creationId xmlns:a16="http://schemas.microsoft.com/office/drawing/2014/main" id="{CEB9FD45-2071-4345-B40D-64F3422A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341438"/>
            <a:ext cx="6354762" cy="4679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49ED065-614E-4A4C-867E-F4B7B2EA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88913"/>
            <a:ext cx="7127875" cy="287337"/>
          </a:xfrm>
        </p:spPr>
        <p:txBody>
          <a:bodyPr/>
          <a:lstStyle/>
          <a:p>
            <a:pPr eaLnBrk="1" hangingPunct="1"/>
            <a:endParaRPr lang="ru-RU" altLang="ru-RU" sz="240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EE8547-D850-4D6F-A0C2-74234C1B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13316" name="Рисунок 1">
            <a:extLst>
              <a:ext uri="{FF2B5EF4-FFF2-40B4-BE49-F238E27FC236}">
                <a16:creationId xmlns:a16="http://schemas.microsoft.com/office/drawing/2014/main" id="{BF7CE083-9EEE-42D6-9011-B2D44D5C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A74641F9-A676-4C00-915C-B078134D6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412875"/>
            <a:ext cx="7129462" cy="51847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36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36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36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36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36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3800" b="1" dirty="0">
                <a:latin typeface="+mj-lt"/>
              </a:rPr>
              <a:t>Дякуємо за плідну співпрацю!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3800" b="1" dirty="0">
                <a:latin typeface="+mj-lt"/>
              </a:rPr>
              <a:t>До нових звершень!</a:t>
            </a:r>
            <a:endParaRPr lang="en-US" sz="3800" b="1" dirty="0">
              <a:latin typeface="+mj-lt"/>
            </a:endParaRPr>
          </a:p>
        </p:txBody>
      </p:sp>
      <p:pic>
        <p:nvPicPr>
          <p:cNvPr id="13318" name="Рисунок 2">
            <a:extLst>
              <a:ext uri="{FF2B5EF4-FFF2-40B4-BE49-F238E27FC236}">
                <a16:creationId xmlns:a16="http://schemas.microsoft.com/office/drawing/2014/main" id="{B598F434-B01C-4206-A5FE-63F82D304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7175"/>
            <a:ext cx="680561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2BB600D-108A-46E1-B92A-B0D86C737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993062" cy="38163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4500" b="1" dirty="0">
                <a:latin typeface="+mj-lt"/>
              </a:rPr>
              <a:t>Про результати діяльності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4500" b="1" dirty="0">
                <a:latin typeface="+mj-lt"/>
              </a:rPr>
              <a:t>Громадської ради</a:t>
            </a:r>
            <a:endParaRPr lang="en-US" sz="45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4500" b="1" dirty="0">
                <a:latin typeface="+mj-lt"/>
              </a:rPr>
              <a:t>при </a:t>
            </a:r>
            <a:r>
              <a:rPr lang="uk-UA" sz="4500" b="1" dirty="0" err="1">
                <a:latin typeface="+mj-lt"/>
              </a:rPr>
              <a:t>Днiпровськiй</a:t>
            </a:r>
            <a:r>
              <a:rPr lang="uk-UA" sz="4500" b="1" dirty="0">
                <a:latin typeface="+mj-lt"/>
              </a:rPr>
              <a:t>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4500" b="1" dirty="0">
                <a:latin typeface="+mj-lt"/>
              </a:rPr>
              <a:t>міській раді </a:t>
            </a:r>
            <a:endParaRPr lang="en-US" sz="4500" b="1" dirty="0">
              <a:latin typeface="+mj-lt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4500" b="1" dirty="0">
                <a:latin typeface="+mj-lt"/>
              </a:rPr>
              <a:t>за 2021 рік</a:t>
            </a:r>
            <a:endParaRPr lang="en-US" sz="4500" b="1" dirty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ko-KR" altLang="en-US" dirty="0"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CD0BA-6D07-4E4D-811F-50FB3A406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05488"/>
            <a:ext cx="9064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15F624F-1E2B-4A72-91C6-B0D05619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63" y="115888"/>
            <a:ext cx="3906837" cy="6049962"/>
          </a:xfrm>
        </p:spPr>
        <p:txBody>
          <a:bodyPr/>
          <a:lstStyle/>
          <a:p>
            <a:r>
              <a:rPr lang="ru-RU" altLang="ru-RU" sz="3200"/>
              <a:t>У 2021 р. проведено  4 засiдання загальних зборів </a:t>
            </a:r>
            <a:r>
              <a:rPr lang="uk-UA" altLang="en-US" sz="3200"/>
              <a:t>Громадської ради</a:t>
            </a:r>
            <a:br>
              <a:rPr lang="en-US" altLang="en-US" sz="3200"/>
            </a:br>
            <a:r>
              <a:rPr lang="uk-UA" altLang="en-US" sz="3200"/>
              <a:t>при Днiпровськiй </a:t>
            </a:r>
            <a:br>
              <a:rPr lang="uk-UA" altLang="en-US" sz="3200"/>
            </a:br>
            <a:r>
              <a:rPr lang="uk-UA" altLang="en-US" sz="3200"/>
              <a:t>міській раді. </a:t>
            </a:r>
            <a:br>
              <a:rPr lang="uk-UA" altLang="en-US" sz="3200"/>
            </a:br>
            <a:r>
              <a:rPr lang="uk-UA" altLang="en-US" sz="3200"/>
              <a:t>Загалом за весь термін каденції   -  18  </a:t>
            </a:r>
            <a:r>
              <a:rPr lang="ru-RU" altLang="ru-RU" sz="3200"/>
              <a:t>засiдань загальних зборів </a:t>
            </a:r>
            <a:r>
              <a:rPr lang="uk-UA" altLang="en-US" sz="3200"/>
              <a:t>ГР ДМР</a:t>
            </a:r>
            <a:br>
              <a:rPr lang="ru-RU" altLang="ru-RU" sz="3200"/>
            </a:br>
            <a:endParaRPr lang="ru-RU" altLang="ru-RU" sz="3200"/>
          </a:p>
        </p:txBody>
      </p:sp>
      <p:pic>
        <p:nvPicPr>
          <p:cNvPr id="5123" name="Объект 1">
            <a:extLst>
              <a:ext uri="{FF2B5EF4-FFF2-40B4-BE49-F238E27FC236}">
                <a16:creationId xmlns:a16="http://schemas.microsoft.com/office/drawing/2014/main" id="{6DE012A0-C3BF-46EE-B580-2453E5EBE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3835400" cy="511175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94F33D-9045-421C-9E69-46517B2C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5125" name="Рисунок 1">
            <a:extLst>
              <a:ext uri="{FF2B5EF4-FFF2-40B4-BE49-F238E27FC236}">
                <a16:creationId xmlns:a16="http://schemas.microsoft.com/office/drawing/2014/main" id="{46E03068-A6BA-4A5E-B351-52CD1A0E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2">
            <a:extLst>
              <a:ext uri="{FF2B5EF4-FFF2-40B4-BE49-F238E27FC236}">
                <a16:creationId xmlns:a16="http://schemas.microsoft.com/office/drawing/2014/main" id="{212718AF-CC50-4405-AA10-FFB3D5FC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052513"/>
            <a:ext cx="331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o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ru-RU" altLang="en-US" sz="2400" b="1">
                <a:latin typeface="Times New Roman" panose="02020603050405020304" pitchFamily="18" charset="0"/>
              </a:rPr>
            </a:b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9449F60C-58B7-4C33-9DD3-926122B3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21625" cy="2519362"/>
          </a:xfrm>
        </p:spPr>
        <p:txBody>
          <a:bodyPr/>
          <a:lstStyle/>
          <a:p>
            <a:pPr eaLnBrk="1" hangingPunct="1"/>
            <a:r>
              <a:rPr lang="ru-RU" altLang="ru-RU" sz="2400"/>
              <a:t>У  2021 році  проведено  13  засідань </a:t>
            </a:r>
            <a:br>
              <a:rPr lang="ru-RU" altLang="ru-RU" sz="2400"/>
            </a:br>
            <a:r>
              <a:rPr lang="ru-RU" altLang="ru-RU" sz="2400"/>
              <a:t>Правління  ГР ДМР, на яких розглянуто та обговорено бiльше 70 питань у рiзних сферах дiяльностi  ГР ДМР. </a:t>
            </a:r>
            <a:br>
              <a:rPr lang="ru-RU" altLang="ru-RU" sz="2400"/>
            </a:br>
            <a:r>
              <a:rPr lang="uk-UA" altLang="en-US" sz="2400"/>
              <a:t>Загалом за весь термін каденції   проведено  44  </a:t>
            </a:r>
            <a:r>
              <a:rPr lang="ru-RU" altLang="ru-RU" sz="2400"/>
              <a:t>засiдання Правління  </a:t>
            </a:r>
            <a:r>
              <a:rPr lang="uk-UA" altLang="en-US" sz="2400"/>
              <a:t>ГР ДМР, де  було  обговорено  більше 200  питань та звернень  громадян </a:t>
            </a:r>
            <a:endParaRPr lang="ru-RU" altLang="ru-RU" sz="240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127BB9-8CFF-4751-93E4-4884B144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6148" name="Рисунок 1">
            <a:extLst>
              <a:ext uri="{FF2B5EF4-FFF2-40B4-BE49-F238E27FC236}">
                <a16:creationId xmlns:a16="http://schemas.microsoft.com/office/drawing/2014/main" id="{1B90DDC2-254E-495E-BF42-DFF244E00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Объект 2">
            <a:extLst>
              <a:ext uri="{FF2B5EF4-FFF2-40B4-BE49-F238E27FC236}">
                <a16:creationId xmlns:a16="http://schemas.microsoft.com/office/drawing/2014/main" id="{C4FAE75C-907F-42A2-B405-4E7855978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838450"/>
            <a:ext cx="5826125" cy="3570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F9BB8CF4-8E81-4059-AA6E-4271D044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447675"/>
            <a:ext cx="7127875" cy="1109663"/>
          </a:xfrm>
        </p:spPr>
        <p:txBody>
          <a:bodyPr/>
          <a:lstStyle/>
          <a:p>
            <a:pPr eaLnBrk="1" hangingPunct="1"/>
            <a:r>
              <a:rPr lang="ru-RU" altLang="ru-RU" sz="2400"/>
              <a:t>Комітетами ГР проведено 78 профільних засідань щодо розгляду планових та нагальних питань діяльності </a:t>
            </a:r>
          </a:p>
        </p:txBody>
      </p:sp>
      <p:pic>
        <p:nvPicPr>
          <p:cNvPr id="7171" name="Объект 1">
            <a:extLst>
              <a:ext uri="{FF2B5EF4-FFF2-40B4-BE49-F238E27FC236}">
                <a16:creationId xmlns:a16="http://schemas.microsoft.com/office/drawing/2014/main" id="{68342C24-AC80-47A6-B5E7-EEB1A8D0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677988"/>
            <a:ext cx="5616575" cy="4211637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46F802-E51C-4D53-854D-6A51CF68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7173" name="Рисунок 1">
            <a:extLst>
              <a:ext uri="{FF2B5EF4-FFF2-40B4-BE49-F238E27FC236}">
                <a16:creationId xmlns:a16="http://schemas.microsoft.com/office/drawing/2014/main" id="{6FC0E798-7F21-4658-BA4C-48ED5BA0D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5E6D2DE-EFDD-4C16-BF45-3A22EDAE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Громадською радою розглянуто більше 30 індивідуальних та колективних звернень громадян, які стосувались різних сфер життєдіяльності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3C7B65-2CD2-4D20-A175-8E29834E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8196" name="Рисунок 1">
            <a:extLst>
              <a:ext uri="{FF2B5EF4-FFF2-40B4-BE49-F238E27FC236}">
                <a16:creationId xmlns:a16="http://schemas.microsoft.com/office/drawing/2014/main" id="{48AF0594-5494-4E6F-A455-1B946C7DE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1">
            <a:extLst>
              <a:ext uri="{FF2B5EF4-FFF2-40B4-BE49-F238E27FC236}">
                <a16:creationId xmlns:a16="http://schemas.microsoft.com/office/drawing/2014/main" id="{106EA78C-F2B2-4EED-A468-CBCC1739C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1844675"/>
            <a:ext cx="6867525" cy="3689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936A3B4D-4810-4481-B5FF-EACE1342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88913"/>
            <a:ext cx="7705725" cy="1800225"/>
          </a:xfrm>
        </p:spPr>
        <p:txBody>
          <a:bodyPr/>
          <a:lstStyle/>
          <a:p>
            <a:pPr eaLnBrk="1" hangingPunct="1"/>
            <a:r>
              <a:rPr lang="ru-RU" altLang="ru-RU" sz="2400"/>
              <a:t>Проведено  більше 100  зустрiчей  з посадовими особами  департаментiв  та  управлiнь  Дніровської міської ради по вирiшенню проблем мешканцiв міста i  удосконаленню  роботи  структурних  пiдроздiлiв міської  ради.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28F79-C920-46E7-9A6E-BA260998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9220" name="Рисунок 1">
            <a:extLst>
              <a:ext uri="{FF2B5EF4-FFF2-40B4-BE49-F238E27FC236}">
                <a16:creationId xmlns:a16="http://schemas.microsoft.com/office/drawing/2014/main" id="{9A54194A-CED4-46CF-B17D-7AF155413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Объект 2">
            <a:extLst>
              <a:ext uri="{FF2B5EF4-FFF2-40B4-BE49-F238E27FC236}">
                <a16:creationId xmlns:a16="http://schemas.microsoft.com/office/drawing/2014/main" id="{9B5E4DFA-2798-4F73-98CD-CDEEAA6BF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198688"/>
            <a:ext cx="5903912" cy="35290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5D4237CC-2D38-49F2-82C2-F39BCEBE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333375"/>
            <a:ext cx="3097213" cy="4751388"/>
          </a:xfrm>
        </p:spPr>
        <p:txBody>
          <a:bodyPr/>
          <a:lstStyle/>
          <a:p>
            <a:pPr eaLnBrk="1" hangingPunct="1"/>
            <a:r>
              <a:rPr lang="ru-RU" altLang="ru-RU" sz="2200"/>
              <a:t>За результатами перевірок приватних закладів, які надають соціальні послуги направлені пропозиції до міської ради щодо розроблення та прийняття Міської програми соціальної реабілітації та догляду осіб вразливих категорій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4B3824-4B69-4CC9-A279-74909C74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10244" name="Рисунок 1">
            <a:extLst>
              <a:ext uri="{FF2B5EF4-FFF2-40B4-BE49-F238E27FC236}">
                <a16:creationId xmlns:a16="http://schemas.microsoft.com/office/drawing/2014/main" id="{EE62FD44-A3EF-47A4-8CDB-08149D41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Объект 2">
            <a:extLst>
              <a:ext uri="{FF2B5EF4-FFF2-40B4-BE49-F238E27FC236}">
                <a16:creationId xmlns:a16="http://schemas.microsoft.com/office/drawing/2014/main" id="{C7A9B1D8-0609-4DF4-8C5D-179A96C93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92150"/>
            <a:ext cx="4754562" cy="39608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778F00A-446E-4B6D-8E1F-756E8614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88913"/>
            <a:ext cx="7127875" cy="1727200"/>
          </a:xfrm>
        </p:spPr>
        <p:txBody>
          <a:bodyPr/>
          <a:lstStyle/>
          <a:p>
            <a:pPr eaLnBrk="1" hangingPunct="1"/>
            <a:r>
              <a:rPr lang="ru-RU" altLang="ru-RU" sz="2400"/>
              <a:t>Члени ГР ДМР взяли активну участь  у вирішенні питань протидії домашньому насильству та відкриття першої кризової кімнати у місті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E1E5D3-837F-4E5B-B779-0B988D02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3" y="6237288"/>
            <a:ext cx="90487" cy="304800"/>
          </a:xfr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11268" name="Рисунок 1">
            <a:extLst>
              <a:ext uri="{FF2B5EF4-FFF2-40B4-BE49-F238E27FC236}">
                <a16:creationId xmlns:a16="http://schemas.microsoft.com/office/drawing/2014/main" id="{285828E6-18D1-4D0A-93BE-EC3C77A49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89121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Объект 6">
            <a:extLst>
              <a:ext uri="{FF2B5EF4-FFF2-40B4-BE49-F238E27FC236}">
                <a16:creationId xmlns:a16="http://schemas.microsoft.com/office/drawing/2014/main" id="{1E558B23-ADB9-4A1D-A87D-6544346A7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085975"/>
            <a:ext cx="7127875" cy="4010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_presentation">
  <a:themeElements>
    <a:clrScheme name="book_presentation 2">
      <a:dk1>
        <a:srgbClr val="969696"/>
      </a:dk1>
      <a:lt1>
        <a:srgbClr val="DDDDDD"/>
      </a:lt1>
      <a:dk2>
        <a:srgbClr val="303060"/>
      </a:dk2>
      <a:lt2>
        <a:srgbClr val="FFFFFF"/>
      </a:lt2>
      <a:accent1>
        <a:srgbClr val="336699"/>
      </a:accent1>
      <a:accent2>
        <a:srgbClr val="6699FF"/>
      </a:accent2>
      <a:accent3>
        <a:srgbClr val="ADADB6"/>
      </a:accent3>
      <a:accent4>
        <a:srgbClr val="BDBDBD"/>
      </a:accent4>
      <a:accent5>
        <a:srgbClr val="ADB8CA"/>
      </a:accent5>
      <a:accent6>
        <a:srgbClr val="5C8AE7"/>
      </a:accent6>
      <a:hlink>
        <a:srgbClr val="918BDB"/>
      </a:hlink>
      <a:folHlink>
        <a:srgbClr val="B2B2B2"/>
      </a:folHlink>
    </a:clrScheme>
    <a:fontScheme name="Другая 1">
      <a:majorFont>
        <a:latin typeface="Times New Roman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ok_presentation 1">
        <a:dk1>
          <a:srgbClr val="5F5F5F"/>
        </a:dk1>
        <a:lt1>
          <a:srgbClr val="FFFFFF"/>
        </a:lt1>
        <a:dk2>
          <a:srgbClr val="000000"/>
        </a:dk2>
        <a:lt2>
          <a:srgbClr val="B2B2B2"/>
        </a:lt2>
        <a:accent1>
          <a:srgbClr val="000000"/>
        </a:accent1>
        <a:accent2>
          <a:srgbClr val="C0C0C0"/>
        </a:accent2>
        <a:accent3>
          <a:srgbClr val="FFFFFF"/>
        </a:accent3>
        <a:accent4>
          <a:srgbClr val="505050"/>
        </a:accent4>
        <a:accent5>
          <a:srgbClr val="AAAAAA"/>
        </a:accent5>
        <a:accent6>
          <a:srgbClr val="AEAEAE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_presentation 2">
        <a:dk1>
          <a:srgbClr val="969696"/>
        </a:dk1>
        <a:lt1>
          <a:srgbClr val="DDDDDD"/>
        </a:lt1>
        <a:dk2>
          <a:srgbClr val="303060"/>
        </a:dk2>
        <a:lt2>
          <a:srgbClr val="FFFFFF"/>
        </a:lt2>
        <a:accent1>
          <a:srgbClr val="336699"/>
        </a:accent1>
        <a:accent2>
          <a:srgbClr val="6699FF"/>
        </a:accent2>
        <a:accent3>
          <a:srgbClr val="ADADB6"/>
        </a:accent3>
        <a:accent4>
          <a:srgbClr val="BDBDBD"/>
        </a:accent4>
        <a:accent5>
          <a:srgbClr val="ADB8CA"/>
        </a:accent5>
        <a:accent6>
          <a:srgbClr val="5C8AE7"/>
        </a:accent6>
        <a:hlink>
          <a:srgbClr val="918BDB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book_presentation</Template>
  <TotalTime>491</TotalTime>
  <Words>159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book_presentation</vt:lpstr>
      <vt:lpstr>Презентация PowerPoint</vt:lpstr>
      <vt:lpstr>Презентация PowerPoint</vt:lpstr>
      <vt:lpstr>У 2021 р. проведено  4 засiдання загальних зборів Громадської ради при Днiпровськiй  міській раді.  Загалом за весь термін каденції   -  18  засiдань загальних зборів ГР ДМР </vt:lpstr>
      <vt:lpstr>У  2021 році  проведено  13  засідань  Правління  ГР ДМР, на яких розглянуто та обговорено бiльше 70 питань у рiзних сферах дiяльностi  ГР ДМР.  Загалом за весь термін каденції   проведено  44  засiдання Правління  ГР ДМР, де  було  обговорено  більше 200  питань та звернень  громадян </vt:lpstr>
      <vt:lpstr>Комітетами ГР проведено 78 профільних засідань щодо розгляду планових та нагальних питань діяльності </vt:lpstr>
      <vt:lpstr>Громадською радою розглянуто більше 30 індивідуальних та колективних звернень громадян, які стосувались різних сфер життєдіяльності</vt:lpstr>
      <vt:lpstr>Проведено  більше 100  зустрiчей  з посадовими особами  департаментiв  та  управлiнь  Дніровської міської ради по вирiшенню проблем мешканцiв міста i  удосконаленню  роботи  структурних  пiдроздiлiв міської  ради.</vt:lpstr>
      <vt:lpstr>За результатами перевірок приватних закладів, які надають соціальні послуги направлені пропозиції до міської ради щодо розроблення та прийняття Міської програми соціальної реабілітації та догляду осіб вразливих категорій </vt:lpstr>
      <vt:lpstr>Члени ГР ДМР взяли активну участь  у вирішенні питань протидії домашньому насильству та відкриття першої кризової кімнати у місті</vt:lpstr>
      <vt:lpstr>Проведено велику кількість різноманітних міських заходів з залученням широких верств населення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ppsworld.ru</dc:creator>
  <cp:lastModifiedBy>Неизвестный пользователь</cp:lastModifiedBy>
  <cp:revision>64</cp:revision>
  <dcterms:created xsi:type="dcterms:W3CDTF">2013-05-17T09:36:36Z</dcterms:created>
  <dcterms:modified xsi:type="dcterms:W3CDTF">2022-02-16T13:29:44Z</dcterms:modified>
</cp:coreProperties>
</file>