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72" r:id="rId3"/>
    <p:sldId id="257" r:id="rId4"/>
    <p:sldId id="258" r:id="rId5"/>
    <p:sldId id="259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3" r:id="rId18"/>
  </p:sldIdLst>
  <p:sldSz cx="12192000" cy="6858000"/>
  <p:notesSz cx="6808788" cy="994092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005AA-8BF0-4092-BD4A-FC5588F1A92F}" type="datetimeFigureOut">
              <a:rPr lang="uk-UA" smtClean="0"/>
              <a:t>17.08.2021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E9EA0-224C-4139-9104-C83E233DE0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84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5751-0C29-4C1A-94FC-AA7639FBBDF6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63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5751-0C29-4C1A-94FC-AA7639FBBDF6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2878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5751-0C29-4C1A-94FC-AA7639FBBDF6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6208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5751-0C29-4C1A-94FC-AA7639FBBDF6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818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5751-0C29-4C1A-94FC-AA7639FBBDF6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7034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5751-0C29-4C1A-94FC-AA7639FBBDF6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0818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5751-0C29-4C1A-94FC-AA7639FBBDF6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0668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5751-0C29-4C1A-94FC-AA7639FBBDF6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1468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5751-0C29-4C1A-94FC-AA7639FBBDF6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08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5751-0C29-4C1A-94FC-AA7639FBBDF6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191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5751-0C29-4C1A-94FC-AA7639FBBDF6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991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5751-0C29-4C1A-94FC-AA7639FBBDF6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6607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5751-0C29-4C1A-94FC-AA7639FBBDF6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641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5751-0C29-4C1A-94FC-AA7639FBBDF6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6304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5751-0C29-4C1A-94FC-AA7639FBBDF6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6035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5751-0C29-4C1A-94FC-AA7639FBBDF6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617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5751-0C29-4C1A-94FC-AA7639FBBDF6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49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B54-8907-4E5A-BE07-688FAC6C9F79}" type="datetimeFigureOut">
              <a:rPr lang="uk-UA" smtClean="0"/>
              <a:t>17.08.2021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0F0F-25D5-4867-B087-E68EDD1FFE9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4514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B54-8907-4E5A-BE07-688FAC6C9F79}" type="datetimeFigureOut">
              <a:rPr lang="uk-UA" smtClean="0"/>
              <a:t>17.08.2021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0F0F-25D5-4867-B087-E68EDD1FFE9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84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B54-8907-4E5A-BE07-688FAC6C9F79}" type="datetimeFigureOut">
              <a:rPr lang="uk-UA" smtClean="0"/>
              <a:t>17.08.2021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0F0F-25D5-4867-B087-E68EDD1FFE9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254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B54-8907-4E5A-BE07-688FAC6C9F79}" type="datetimeFigureOut">
              <a:rPr lang="uk-UA" smtClean="0"/>
              <a:t>17.08.2021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0F0F-25D5-4867-B087-E68EDD1FFE9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759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B54-8907-4E5A-BE07-688FAC6C9F79}" type="datetimeFigureOut">
              <a:rPr lang="uk-UA" smtClean="0"/>
              <a:t>17.08.2021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0F0F-25D5-4867-B087-E68EDD1FFE9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5360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B54-8907-4E5A-BE07-688FAC6C9F79}" type="datetimeFigureOut">
              <a:rPr lang="uk-UA" smtClean="0"/>
              <a:t>17.08.2021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0F0F-25D5-4867-B087-E68EDD1FFE9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784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B54-8907-4E5A-BE07-688FAC6C9F79}" type="datetimeFigureOut">
              <a:rPr lang="uk-UA" smtClean="0"/>
              <a:t>17.08.2021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0F0F-25D5-4867-B087-E68EDD1FFE9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03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B54-8907-4E5A-BE07-688FAC6C9F79}" type="datetimeFigureOut">
              <a:rPr lang="uk-UA" smtClean="0"/>
              <a:t>17.08.2021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0F0F-25D5-4867-B087-E68EDD1FFE9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775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B54-8907-4E5A-BE07-688FAC6C9F79}" type="datetimeFigureOut">
              <a:rPr lang="uk-UA" smtClean="0"/>
              <a:t>17.08.2021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0F0F-25D5-4867-B087-E68EDD1FFE9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501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B54-8907-4E5A-BE07-688FAC6C9F79}" type="datetimeFigureOut">
              <a:rPr lang="uk-UA" smtClean="0"/>
              <a:t>17.08.2021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0F0F-25D5-4867-B087-E68EDD1FFE9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59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B54-8907-4E5A-BE07-688FAC6C9F79}" type="datetimeFigureOut">
              <a:rPr lang="uk-UA" smtClean="0"/>
              <a:t>17.08.2021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0F0F-25D5-4867-B087-E68EDD1FFE9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002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40B54-8907-4E5A-BE07-688FAC6C9F79}" type="datetimeFigureOut">
              <a:rPr lang="uk-UA" smtClean="0"/>
              <a:t>17.08.2021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D0F0F-25D5-4867-B087-E68EDD1FFE9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88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4tenders.org.ua/testuvannya-2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pvtool.kse.ua/" TargetMode="External"/><Relationship Id="rId5" Type="http://schemas.openxmlformats.org/officeDocument/2006/relationships/hyperlink" Target="https://radnyk.academy/" TargetMode="External"/><Relationship Id="rId4" Type="http://schemas.openxmlformats.org/officeDocument/2006/relationships/hyperlink" Target="https://testderz.com/uo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ransparentcities@ti-ukraine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audit@dniprorada.gov.u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niprorada.gov.ua/uk/page/upravlinnya-auditu-ta-kontrolyu-dniprovskoi-miskoi-rad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zakupki.prom.ua/yak-vchasno-reaguvati-na-vidguki-dozorr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my.zakupki.prom.ua/cabinet/purchases/purchase" TargetMode="External"/><Relationship Id="rId4" Type="http://schemas.openxmlformats.org/officeDocument/2006/relationships/hyperlink" Target="https://education.zakupki.prom.ua/yak-derzhzamovniku-skoristatisya-sistemoyu-vidgukiv-na-zakupivli-pokrokova-instruktsiy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588475" y="1044643"/>
            <a:ext cx="10330492" cy="52475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04258" y="2082680"/>
            <a:ext cx="833644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74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285750" algn="ctr"/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сьогодні в мережі </a:t>
            </a:r>
            <a:r>
              <a:rPr kumimoji="0" lang="en-US" alt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Internet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можливо знайти пробні тестування та самостійно оцінити свої знання у законодавстві про публічні закупівлі, наприклад </a:t>
            </a:r>
            <a:r>
              <a:rPr kumimoji="0" lang="uk-UA" altLang="uk-UA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kumimoji="0" lang="uk-UA" altLang="uk-UA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</a:t>
            </a:r>
            <a:r>
              <a:rPr lang="uk-UA" altLang="uk-UA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ах</a:t>
            </a:r>
            <a:r>
              <a:rPr kumimoji="0" lang="uk-UA" altLang="uk-UA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https://4tenders.org.ua/testuvannya-2</a:t>
            </a:r>
            <a:r>
              <a:rPr lang="en-US" alt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endParaRPr lang="en-US" altLang="uk-UA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285750" algn="ctr"/>
            <a:r>
              <a:rPr lang="en-US" alt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https://testderz.com/uo/</a:t>
            </a:r>
            <a:endParaRPr lang="en-US" altLang="uk-UA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285750"/>
            <a:endParaRPr lang="uk-UA" altLang="uk-UA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285750" algn="just"/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 зареєструватись на сайті </a:t>
            </a:r>
            <a:r>
              <a:rPr lang="en-US" alt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https://radnyk.academy/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indent="285750"/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Крім того, </a:t>
            </a:r>
            <a:r>
              <a:rPr lang="en-US" alt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altLang="uk-UA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akupki</a:t>
            </a:r>
            <a:r>
              <a:rPr lang="uk-UA" alt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alt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prom.ua</a:t>
            </a:r>
            <a:r>
              <a:rPr lang="uk-UA" alt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 інструмент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який створено за шаблоном вже завершених тендерів та </a:t>
            </a:r>
            <a:r>
              <a:rPr lang="uk-UA" alt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допомагає з економити час.</a:t>
            </a:r>
          </a:p>
          <a:p>
            <a:pPr lvl="0" indent="285750"/>
            <a:endParaRPr lang="uk-UA" altLang="uk-UA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285750"/>
            <a:r>
              <a:rPr lang="uk-UA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Також, гарним інструментом для пошуку успішних шаблонів тендерів є:</a:t>
            </a:r>
          </a:p>
          <a:p>
            <a:pPr lvl="0" indent="285750"/>
            <a:r>
              <a:rPr lang="en-US" alt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https://cpvtool.kse.ua/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74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86975" y="1359405"/>
            <a:ext cx="8336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74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746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 ресурси для поліпшення якості 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77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8559296" y="1310053"/>
            <a:ext cx="3442204" cy="4804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№ 3. Оцінка умов закупівлі. Складається з одного питання: «Будь ласка,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поставте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оцінку умовам закупівлі. Така оцінка має включати в себе загальну оцінку тендерної документації, якість і неупередженість вимог до предмету закупівлі та кваліфікаційних вимог до учасників, справедливість визначення очікуваної вартості, тощо».</a:t>
            </a:r>
          </a:p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 1. Якщо встановлена оцінка - немає негативного змісту або зауважень в полі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«Ваш коментар»,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відповідь надавати не потрібно. Ситуація 2. Відповідь надається виключно при наявності негативного змісту або зауваження, розміщеного в полі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«Ваш коментар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ВАЖЛИВО!</a:t>
            </a:r>
          </a:p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відгуки необхідно готувати аргументовані і по суті.</a:t>
            </a:r>
          </a:p>
          <a:p>
            <a:pPr algn="ctr"/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9739" t="30071" r="37396" b="14722"/>
          <a:stretch/>
        </p:blipFill>
        <p:spPr>
          <a:xfrm>
            <a:off x="259188" y="970603"/>
            <a:ext cx="7839076" cy="5679167"/>
          </a:xfrm>
          <a:prstGeom prst="rect">
            <a:avLst/>
          </a:prstGeom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3539434" y="335875"/>
            <a:ext cx="3241141" cy="522550"/>
          </a:xfrm>
        </p:spPr>
        <p:txBody>
          <a:bodyPr>
            <a:noAutofit/>
          </a:bodyPr>
          <a:lstStyle/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шаблонної анкети Порталу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59296" y="1376127"/>
            <a:ext cx="3442204" cy="42245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68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8238653" y="1310053"/>
            <a:ext cx="3762847" cy="4804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№ 4.1. Оцінка взаємодії замовника із учасниками. Складається з чотирьох питань: 1) «Чи довелось вам ставити замовнику додаткові питання стосовно умов закупівлі?».</a:t>
            </a:r>
          </a:p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 1. Будь-яка відповідь є нейтральною, якщо інше не зазначено в полі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«Ваш коментар».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«Чи ставив замовник вам будь-які питання?» Ситуація 2. Відповідь на питання є індикативною, такою що визначає наявність комунікації поза системою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є 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корупційним ризиком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етапу розкриття пропозицій.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відповідь на питання - «Так», то відгук вважається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негативним. Замовнику необхідно повідомити на якому етапі процедури закупівлі були поставлені питання до учасника, їх зміст та мотивацію таких питань, а також надати відповідь на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негативний зміст або зауваження, що можуть бути розміщені в полі «Ваш коментар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ВАЖЛИВО!</a:t>
            </a:r>
          </a:p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 на відгуки необхідно надавати аргументовані і по суті.</a:t>
            </a:r>
          </a:p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8820" t="10617" r="37360" b="21235"/>
          <a:stretch/>
        </p:blipFill>
        <p:spPr>
          <a:xfrm>
            <a:off x="0" y="0"/>
            <a:ext cx="80137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38653" y="1041149"/>
            <a:ext cx="3762847" cy="48254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41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7840300" y="633742"/>
            <a:ext cx="4255129" cy="5939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№ 4.2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 анкети оцінка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 замовника із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учасниками. Питання № 3 «Чи отримали ви відповідь від замовника в установлені терміни?».</a:t>
            </a:r>
          </a:p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Дане питання характеризує якість роботи замовника на етапі роз’яснення процедури закупівлі.</a:t>
            </a:r>
          </a:p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 1. Якщо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 на питання - «Так», то відгук вважається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позитивним, якщо інше не зазначено в полі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«Ваш коментар».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 2.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відповідь на питання -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«Ні»,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відгук вважається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негативним. Замовнику необхідно надати пояснення щодо ненадання відповіді на питання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надати відповідь на негативний зміст або зауваження, що можуть бути розміщені в полі «Ваш коментар»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№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«Яким способом відбувалось ваше спілкування із замовником?»</a:t>
            </a:r>
          </a:p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Комунікація, яка відбулася засобами зв’язку, що зазначені в розділі «Інформація про замовника» системи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Prozorro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 є негативним відгуком, якщо інше не зазначено в полі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«Ваш коментар».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випадку, якщо спілкування із замовником відбулося під час особистої зустрічі, то необхідно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повідомити на якому етапі процедури закупівлі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відбулася така комунікація, її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 та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мотивація,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також надати відповідь на негативний зміст або зауваження, що можуть бути розміщені в полі «Ваш коментар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ctr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ВАЖЛИВО!</a:t>
            </a:r>
          </a:p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 на відгуки необхідно надавати аргументовані і по суті.</a:t>
            </a:r>
          </a:p>
          <a:p>
            <a:pPr algn="ctr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0208" t="16049" r="37431" b="14074"/>
          <a:stretch/>
        </p:blipFill>
        <p:spPr>
          <a:xfrm>
            <a:off x="0" y="0"/>
            <a:ext cx="7747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40299" y="488887"/>
            <a:ext cx="4255129" cy="60839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713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9044412" y="633742"/>
            <a:ext cx="3051017" cy="5468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3860" t="6417" r="15986" b="14308"/>
          <a:stretch/>
        </p:blipFill>
        <p:spPr>
          <a:xfrm>
            <a:off x="102452" y="111192"/>
            <a:ext cx="8860479" cy="67810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57172" y="199176"/>
            <a:ext cx="805759" cy="2444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269933" y="631193"/>
            <a:ext cx="1548143" cy="283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129900" y="1759625"/>
            <a:ext cx="2735184" cy="1981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Рекомендується фіксувати технічні несправності шляхом друку сторінки (права клавіша миші – «Друк») та зберігати у форматі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Таким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чином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будуть збережені в електронній формі всі сторінки зображення. Також допускається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скріншот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зображення.</a:t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7386" y="100863"/>
            <a:ext cx="3824852" cy="557490"/>
          </a:xfrm>
        </p:spPr>
        <p:txBody>
          <a:bodyPr>
            <a:noAutofit/>
          </a:bodyPr>
          <a:lstStyle/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Фіксація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 несправності Порталу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01150" y="1609726"/>
            <a:ext cx="2800350" cy="21315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1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2924269" y="658353"/>
            <a:ext cx="3051017" cy="5468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107541" y="1709894"/>
            <a:ext cx="7868969" cy="3365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випадку виявлення технічної несправності, яка унеможливлює надання відповіді, Замовнику необхідно зафіксовану належним чином інформацію про технічні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несправності Порталу (</a:t>
            </a:r>
            <a:r>
              <a:rPr lang="uk-UA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uk-UA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13),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своєчасно, в строк, що не перевищує 5 робочих днів з дати розміщення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відгуку/листа довести офіційним листом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відома громадської організації Трансперенсі Інтернешнл Україна та управління аудиту та контролю Дніпровської міської ради, зазначивши в шапці листа двох адресатів. </a:t>
            </a:r>
          </a:p>
          <a:p>
            <a:pPr algn="ctr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Такий лист слугує підтверджуючим документом, що засвідчує несвоєчасне надання відповіді на відгук/лист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 вини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Замовника. Такі причини є об’єктивними, у зв’язку чим Управління не подаватиме клопотання про притягнення до дисциплінарної відповідальності відповідальної особи та/або керівника Замовника.</a:t>
            </a:r>
          </a:p>
          <a:p>
            <a:pPr algn="ctr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51046" y="347889"/>
            <a:ext cx="3824852" cy="557490"/>
          </a:xfrm>
        </p:spPr>
        <p:txBody>
          <a:bodyPr>
            <a:no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Фіксація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 несправності Порталу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9450310" y="2270143"/>
            <a:ext cx="2871458" cy="129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Виконавчому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директору громадської організації «Трансперенсі Інтернешнл Україна» Боровику А.П.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transparentcities@ti-ukraine.org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9450310" y="3505602"/>
            <a:ext cx="2473105" cy="129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Начальнику управління 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аудиту та контролю 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Дніпровської міської ради</a:t>
            </a:r>
          </a:p>
          <a:p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Лукіній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 А.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audit@dniprorada.gov.ua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50310" y="1833516"/>
            <a:ext cx="19239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Зразок адресатів листа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25482" y="1727383"/>
            <a:ext cx="2697933" cy="33045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64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2924269" y="658353"/>
            <a:ext cx="3051017" cy="5468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170066" y="841639"/>
            <a:ext cx="5564863" cy="5420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 надходження такого звернення до Замовника, відповідь Замовником має бути надана в строк, що передбачений Законом України «Про звернення громадян» з дати розміщення такого листа на моніторинговому порталі «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DoZorro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 звернення громадської організації до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замовника або до органу контролю міської ради – управлінням аудиту та контролю ДМР буде ініційовано перевірку викладених у зверненні питань, у межах своєї компетенції, за результатами якої буде опубліковано звіт про виявлені порушення або про їх відсутність на власній сторінці офіційного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вебсайту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міської ради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dniprorada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випадку відсутності відповідних компетенцій з перевірки питань, що викладені у зверненнях громадських організацій, Управління буде звертатися до відповідних державних органів з проханням провести перевірку таких питань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опублікованими звітами вже можна ознайомитися на власній сторінці Управління офіційного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вебсайту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міської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ради, що знаходиться за посиланням: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dniprorada.gov.ua/uk/page/upravlinnya-auditu-ta-kontrolyu-dniprovskoi-miskoi-radi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22788" y="234771"/>
            <a:ext cx="4269226" cy="770163"/>
          </a:xfrm>
        </p:spPr>
        <p:txBody>
          <a:bodyPr>
            <a:no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перевірок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листами громадських організацій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9708" t="3455" r="39752" b="12399"/>
          <a:stretch/>
        </p:blipFill>
        <p:spPr>
          <a:xfrm>
            <a:off x="7124700" y="841639"/>
            <a:ext cx="4895850" cy="544830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7305676" y="3876675"/>
            <a:ext cx="4629150" cy="22499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76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2915216" y="711938"/>
            <a:ext cx="3051017" cy="5468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620025" y="526369"/>
            <a:ext cx="9031352" cy="403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Примірний приклад проведення попередньої ринкової консультації без використання ЕСЗ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92104" y="84580"/>
            <a:ext cx="4269226" cy="414438"/>
          </a:xfrm>
        </p:spPr>
        <p:txBody>
          <a:bodyPr>
            <a:no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ринкових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консультацій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84216" y="5592763"/>
            <a:ext cx="4732322" cy="1200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3824260" y="5647053"/>
            <a:ext cx="4561673" cy="13303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Довідково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системі Прозоро на сьогодні ще немає можливостей проводити попередню ринкову консультацію за допомогою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ЕСЗ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9222" y="711938"/>
            <a:ext cx="10191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Організація відкритих зустрічей, в тому числі відкритих дистанційних зустрічей з потенційними учасниками. Проведення попередніх ринкових консультацій  Замовником не вважається участю суб’єктів господарювання у підготовці вимог до тендерної документації.</a:t>
            </a:r>
            <a:endParaRPr lang="uk-UA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8994" y="2231040"/>
            <a:ext cx="103615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Замовник складає Запрошення та/або Оголошення про проведення ринкових консультацій, метою яких є запросити можливий максимум суб’єктів бізнесу на відповідному ринку для якісних попередніх ринкових консультацій і майбутньої інтенсивної конкуренції.</a:t>
            </a:r>
            <a:endParaRPr lang="uk-UA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54902" y="3743896"/>
            <a:ext cx="103615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Замовник на власний розсуд визначає склад своїх представників в ринковій консультації – це може бути уповноважена особа, посадові особи тендерного комітету, представник структурного підрозділу з ініціювання закупівлі, особи які приймають участь у визначенні технічних характеристик тендеру, а також інших осіб, участь яких в консультаціях Замовник вважає необхідним.  </a:t>
            </a:r>
            <a:endParaRPr lang="uk-UA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88994" y="3065684"/>
            <a:ext cx="10361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Запрошення та/або Оголошення можуть розміщуватися Замовником на власній сторінці офіційного </a:t>
            </a:r>
            <a:r>
              <a:rPr lang="uk-UA" sz="1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вебсайту</a:t>
            </a:r>
            <a:r>
              <a:rPr lang="uk-UA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міської ради, інших інтернет ресурсах та надсилатися безпосередньо потенційним учасникам майбутньої закупівлі. </a:t>
            </a:r>
            <a:endParaRPr lang="uk-UA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4902" y="4914551"/>
            <a:ext cx="10361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результатами проведеної попередньої ринкової консультації складається протокол засідання щодо результатів такої консультації, який оприлюднюється на власній сторінці Замовника офіційного </a:t>
            </a:r>
            <a:r>
              <a:rPr lang="uk-UA" sz="1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вебсайту</a:t>
            </a:r>
            <a:r>
              <a:rPr lang="uk-UA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міської ради</a:t>
            </a:r>
            <a:endParaRPr lang="uk-UA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20469" y="1601102"/>
            <a:ext cx="103301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</a:t>
            </a:r>
            <a:r>
              <a:rPr lang="uk-UA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еобхідно затвердити наказом Замовника порядок проведення попередніх ринкових консультацій та опублікувати на власній сторінці офіційного </a:t>
            </a:r>
            <a:r>
              <a:rPr lang="uk-UA" sz="1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вебсайту</a:t>
            </a:r>
            <a:r>
              <a:rPr lang="uk-UA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міської ради. </a:t>
            </a:r>
            <a:endParaRPr lang="uk-UA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3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2924269" y="658353"/>
            <a:ext cx="3051017" cy="5468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995863" y="658354"/>
            <a:ext cx="9031352" cy="678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разі виникнення питань щодо організації та проведення процедур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просимо надсилати питання на електронну пошту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07979" y="1722572"/>
            <a:ext cx="5334613" cy="12001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879410" y="2030259"/>
            <a:ext cx="10191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v.novak@dniprorada.gov.ua</a:t>
            </a:r>
            <a:endParaRPr lang="uk-UA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279317" y="3845804"/>
            <a:ext cx="9031352" cy="678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увагу!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6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41110" y="319522"/>
            <a:ext cx="3549499" cy="725121"/>
          </a:xfrm>
        </p:spPr>
        <p:txBody>
          <a:bodyPr>
            <a:norm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надходження відгуків та листів (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https://dozorro.org/customers/04052092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950614" y="1044644"/>
            <a:ext cx="10330492" cy="52475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щоб зайти до Кабінету Контролера необхідно вчинити наступні покрокові дії.</a:t>
            </a:r>
          </a:p>
          <a:p>
            <a:pPr algn="ctr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1</a:t>
            </a:r>
          </a:p>
          <a:p>
            <a:pPr algn="ctr"/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28"/>
          <a:stretch/>
        </p:blipFill>
        <p:spPr>
          <a:xfrm>
            <a:off x="1385130" y="1568859"/>
            <a:ext cx="9057532" cy="441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0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93021" y="363296"/>
            <a:ext cx="3574596" cy="725121"/>
          </a:xfrm>
        </p:spPr>
        <p:txBody>
          <a:bodyPr>
            <a:norm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надходження відгуків та листів (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https://dozorro.org/customers/04052092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921811" y="1088417"/>
            <a:ext cx="10117017" cy="54512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щоб зайти до Кабінету Контролера необхідно вчинити наступні покрокові дії.</a:t>
            </a:r>
          </a:p>
          <a:p>
            <a:pPr algn="ctr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2</a:t>
            </a:r>
          </a:p>
          <a:p>
            <a:pPr algn="ctr"/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56"/>
          <a:stretch/>
        </p:blipFill>
        <p:spPr>
          <a:xfrm>
            <a:off x="1300127" y="1711365"/>
            <a:ext cx="8540990" cy="47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90222" y="486810"/>
            <a:ext cx="3551791" cy="579423"/>
          </a:xfrm>
        </p:spPr>
        <p:txBody>
          <a:bodyPr>
            <a:norm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 відгуків та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листів</a:t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https://dozorro.org/customers/04052092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007610" y="1125415"/>
            <a:ext cx="10117017" cy="54512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щоб зайти до Кабінету Контролера необхідно вчинити наступні покрокові дії.</a:t>
            </a:r>
          </a:p>
          <a:p>
            <a:pPr algn="ctr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3</a:t>
            </a:r>
          </a:p>
          <a:p>
            <a:pPr algn="ctr"/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3"/>
          <a:stretch/>
        </p:blipFill>
        <p:spPr>
          <a:xfrm>
            <a:off x="1586864" y="1644160"/>
            <a:ext cx="8958508" cy="493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39795" y="218549"/>
            <a:ext cx="3763095" cy="725121"/>
          </a:xfrm>
        </p:spPr>
        <p:txBody>
          <a:bodyPr>
            <a:norm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 відгуків та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листів (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https://dozorro.org/customers/04052092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962835" y="916736"/>
            <a:ext cx="10117017" cy="53087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Огляд кабінету контролера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00" y="1339913"/>
            <a:ext cx="8916074" cy="539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97108" y="475698"/>
            <a:ext cx="3241141" cy="522550"/>
          </a:xfrm>
        </p:spPr>
        <p:txBody>
          <a:bodyPr>
            <a:normAutofit/>
          </a:bodyPr>
          <a:lstStyle/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 реєстрації на Порталі</a:t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9" y="876415"/>
            <a:ext cx="8287785" cy="51785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33" y="805760"/>
            <a:ext cx="3777467" cy="4896533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451242" y="6054969"/>
            <a:ext cx="5638800" cy="76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Примітка: Спрощена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надавати відповіді на відгуки мають Замовники, які здійснюють закупівлі на майданчику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zakupki.prom.ua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закупівельний кабінет сигналізує у випадку наявності/надходження відгуків та відповідь Замовника розміщує без будь яких додаткових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авторизацій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0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33550" y="95653"/>
            <a:ext cx="9267825" cy="752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вчасно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відгуки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Dozorro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/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education.zakupki.prom.ua/yak-vchasno-reaguvati-na-vidguki-dozorro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https://education.zakupki.prom.ua/yak-derzhzamovniku-skoristatisya-sistemoyu-vidgukiv-na-zakupivli-pokrokova-instruktsiya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8912" y="914401"/>
            <a:ext cx="1118365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Переглянути відгуки на закупівлю на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Dozorro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залишаючи сайт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Zakupki.Prom.ua,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зі спеціального розділу на сторінці закупівлі.</a:t>
            </a:r>
            <a:b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неавторизованих користувачів доступний тільки перегляд залишених відгуків та коментарів.</a:t>
            </a:r>
            <a:b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Авторизовані ж клієнти сервісу можуть залишати відгуки та коментувати їх безпосередньо у своєму кабінеті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відстежувати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відгуки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Dozorro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вчасно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них на Zakupki.Prom.ua</a:t>
            </a:r>
          </a:p>
          <a:p>
            <a:pPr marL="342900" indent="-342900" fontAlgn="base">
              <a:buAutoNum type="arabicPeriod"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Авторизуватися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Zakupki.Prom.ua.</a:t>
            </a:r>
          </a:p>
          <a:p>
            <a:pPr marL="342900" indent="-342900" fontAlgn="base">
              <a:buAutoNum type="arabicPeriod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 перевірити наявність відгуків щодо закупівлі, перейти до розділу 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Особистий кабінет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› 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Публічні закупівлі на вкладку 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Мої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закупівлі.</a:t>
            </a:r>
          </a:p>
          <a:p>
            <a:pPr marL="342900" indent="-342900" fontAlgn="base">
              <a:buAutoNum type="arabicPeriod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 зі списку  або за допомогою фільтрів закупівлю, яка цікавіть, та перейти на її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сторінку.Для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зручності ми рекомендуємо спочатку переглядати закупівлі на етапі подання пропозиції,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прекваліфікації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або кваліфікації – найчастіше відгуки залишають до ще не завершених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тих, де було дискваліфіковано учасників.</a:t>
            </a:r>
          </a:p>
          <a:p>
            <a:pPr marL="342900" indent="-342900" fontAlgn="base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Dozorro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fontAlgn="base">
              <a:buAutoNum type="arabicPeriod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розділі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Dozorro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публікуються усі відгуки про закупівлю, анонімні чи підписані.</a:t>
            </a:r>
          </a:p>
          <a:p>
            <a:pPr marL="342900" indent="-342900" fontAlgn="base">
              <a:buAutoNum type="arabicPeriod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відгук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кнопку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коментар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AutoNum type="arabicPeriod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  Щоб зберегти коментар, необхідно ще раз натиснути Додати коментар.</a:t>
            </a:r>
          </a:p>
          <a:p>
            <a:pPr fontAlgn="base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цього відповідь буде опубліковано на сторінці закупівлі на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Zakupki.Prom.ua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на порталі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Dozorro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коментаря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Dozorro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відгуку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з’явиться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маркер 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відгук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часом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відгуки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коментарі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коментаря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Розгалуження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коментарів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безкінечним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кожного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коментаря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анонімно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en-US" dirty="0"/>
          </a:p>
          <a:p>
            <a:pPr marL="342900" indent="-342900" fontAlgn="base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78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24621" y="420808"/>
            <a:ext cx="3359308" cy="522550"/>
          </a:xfrm>
        </p:spPr>
        <p:txBody>
          <a:bodyPr>
            <a:noAutofit/>
          </a:bodyPr>
          <a:lstStyle/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шаблонної анкети Порталу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4725" t="19299" r="28348" b="6544"/>
          <a:stretch/>
        </p:blipFill>
        <p:spPr>
          <a:xfrm>
            <a:off x="0" y="861733"/>
            <a:ext cx="8220269" cy="6023428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8559296" y="1310053"/>
            <a:ext cx="3241141" cy="5063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№ 1. Оцінка якості та справедливості процесу кваліфікації, складається з двох питань: 1) щодо наявності дискваліфікацій найнижчих цінових пропозицій; 2) щодо достатності і ґрунтовності аргументів для таких дискваліфікацій. </a:t>
            </a:r>
          </a:p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 1. Якщо відповідь на перше питання - «Ні», то друге питання – виключене. Відгук вважається позитивним,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інше не зазначено в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 «Ваш коментар». Ситуація 2. Якщо відповідь на перше та друге питання – «Так», то відгук вважається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позитивним якщо інше не зазначено в полі «Ваш коментар».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 3. Якщо відповідь на перше питання – «Так», а на друге – «Ні» то відгук вважається негативним і потрібно готувати додаткові спростування, в тому числі на негативний зміст або зауваження, що можуть бути розміщені в полі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«Ваш коментар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/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ВАЖЛИВО!</a:t>
            </a:r>
          </a:p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 на відгуки необхідно надавати аргументовані і по суті.</a:t>
            </a:r>
          </a:p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67725" y="943358"/>
            <a:ext cx="3419475" cy="54302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42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31203" y="432489"/>
            <a:ext cx="3241141" cy="522550"/>
          </a:xfrm>
        </p:spPr>
        <p:txBody>
          <a:bodyPr>
            <a:noAutofit/>
          </a:bodyPr>
          <a:lstStyle/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шаблонної анкети Порталу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8559296" y="1310053"/>
            <a:ext cx="3442204" cy="4804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№ 2. Неупередженість /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недискримінаційність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вимог до учасника. Складається з одного питання: «Чи є вимоги до учасника доцільними і неупередженими – такими, що не створюють переваги окремим учасникам?»</a:t>
            </a:r>
          </a:p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 1. Якщо відповідь на питання - «Так», то відгук вважається позитивним,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інше не зазначено в полі «Ваш коментар».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 2. Якщо відповідь на питання – «Ні», то відгук негативним – потрібно готувати додаткові спростування, в тому числі на негативний зміст або зауваження, що можуть бути розміщені в полі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«Ваш коментар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/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ВАЖЛИВО!</a:t>
            </a:r>
          </a:p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 на відгуки необхідно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аргументовані і по суті.</a:t>
            </a:r>
          </a:p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802" t="28642" r="37448" b="16297"/>
          <a:stretch/>
        </p:blipFill>
        <p:spPr>
          <a:xfrm>
            <a:off x="183804" y="880451"/>
            <a:ext cx="8001001" cy="5664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59296" y="1530036"/>
            <a:ext cx="3442204" cy="41193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7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1435</Words>
  <Application>Microsoft Office PowerPoint</Application>
  <PresentationFormat>Широкоэкранный</PresentationFormat>
  <Paragraphs>131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Моніторинг надходження відгуків та листів (https://dozorro.org/customers/04052092)</vt:lpstr>
      <vt:lpstr>Моніторинг надходження відгуків та листів (https://dozorro.org/customers/04052092)</vt:lpstr>
      <vt:lpstr>Моніторинг надходження відгуків та листів (https://dozorro.org/customers/04052092)</vt:lpstr>
      <vt:lpstr>Моніторинг надходження відгуків та листів (https://dozorro.org/customers/04052092)</vt:lpstr>
      <vt:lpstr>Способи реєстрації на Порталі </vt:lpstr>
      <vt:lpstr>Як вчасно реагувати на відгуки Dozorro https://education.zakupki.prom.ua/yak-vchasno-reaguvati-na-vidguki-dozorro https://education.zakupki.prom.ua/yak-derzhzamovniku-skoristatisya-sistemoyu-vidgukiv-na-zakupivli-pokrokova-instruktsiya/</vt:lpstr>
      <vt:lpstr>Приклад шаблонної анкети Порталу </vt:lpstr>
      <vt:lpstr>Приклад шаблонної анкети Порталу </vt:lpstr>
      <vt:lpstr>Приклад шаблонної анкети Порталу </vt:lpstr>
      <vt:lpstr>Презентация PowerPoint</vt:lpstr>
      <vt:lpstr>Презентация PowerPoint</vt:lpstr>
      <vt:lpstr>Фіксація технічної несправності Порталу  </vt:lpstr>
      <vt:lpstr>Фіксація технічної несправності Порталу  </vt:lpstr>
      <vt:lpstr>Проведення перевірок закупівель за листами громадських організацій </vt:lpstr>
      <vt:lpstr>Проведення ринкових консультацій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Додаток 3. Моніторинг надходження відгуків та листів</dc:title>
  <dc:creator>Віктор Володимирович Новак</dc:creator>
  <cp:lastModifiedBy>Віктор Володимирович Новак</cp:lastModifiedBy>
  <cp:revision>68</cp:revision>
  <cp:lastPrinted>2021-08-05T08:59:44Z</cp:lastPrinted>
  <dcterms:created xsi:type="dcterms:W3CDTF">2021-07-12T12:01:29Z</dcterms:created>
  <dcterms:modified xsi:type="dcterms:W3CDTF">2021-08-17T11:25:36Z</dcterms:modified>
</cp:coreProperties>
</file>